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65" r:id="rId4"/>
    <p:sldId id="262" r:id="rId5"/>
    <p:sldId id="267" r:id="rId6"/>
  </p:sldIdLst>
  <p:sldSz cx="48768000" cy="27432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487667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5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762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762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536773"/>
              </a:solidFill>
              <a:prstDash val="solid"/>
              <a:miter lim="400000"/>
            </a:ln>
          </a:top>
          <a:bottom>
            <a:ln w="25400" cap="flat">
              <a:solidFill>
                <a:srgbClr val="536773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508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536773"/>
              </a:solidFill>
              <a:prstDash val="solid"/>
              <a:miter lim="400000"/>
            </a:ln>
          </a:top>
          <a:bottom>
            <a:ln w="25400" cap="flat">
              <a:solidFill>
                <a:srgbClr val="536773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838383"/>
              </a:solidFill>
              <a:prstDash val="solid"/>
              <a:miter lim="400000"/>
            </a:ln>
          </a:left>
          <a:right>
            <a:ln w="25400" cap="flat">
              <a:solidFill>
                <a:srgbClr val="838383"/>
              </a:solidFill>
              <a:prstDash val="solid"/>
              <a:miter lim="400000"/>
            </a:ln>
          </a:right>
          <a:top>
            <a:ln w="25400" cap="flat">
              <a:solidFill>
                <a:srgbClr val="838383"/>
              </a:solidFill>
              <a:prstDash val="solid"/>
              <a:miter lim="400000"/>
            </a:ln>
          </a:top>
          <a:bottom>
            <a:ln w="25400" cap="flat">
              <a:solidFill>
                <a:srgbClr val="838383"/>
              </a:solidFill>
              <a:prstDash val="solid"/>
              <a:miter lim="400000"/>
            </a:ln>
          </a:bottom>
          <a:insideH>
            <a:ln w="25400" cap="flat">
              <a:solidFill>
                <a:srgbClr val="838383"/>
              </a:solidFill>
              <a:prstDash val="solid"/>
              <a:miter lim="400000"/>
            </a:ln>
          </a:insideH>
          <a:insideV>
            <a:ln w="254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4D4D4D"/>
              </a:solidFill>
              <a:prstDash val="solid"/>
              <a:miter lim="400000"/>
            </a:ln>
          </a:left>
          <a:right>
            <a:ln w="25400" cap="flat">
              <a:solidFill>
                <a:srgbClr val="808080"/>
              </a:solidFill>
              <a:prstDash val="solid"/>
              <a:miter lim="400000"/>
            </a:ln>
          </a:right>
          <a:top>
            <a:ln w="25400" cap="flat">
              <a:solidFill>
                <a:srgbClr val="808080"/>
              </a:solidFill>
              <a:prstDash val="solid"/>
              <a:miter lim="400000"/>
            </a:ln>
          </a:top>
          <a:bottom>
            <a:ln w="25400" cap="flat">
              <a:solidFill>
                <a:srgbClr val="808080"/>
              </a:solidFill>
              <a:prstDash val="solid"/>
              <a:miter lim="400000"/>
            </a:ln>
          </a:bottom>
          <a:insideH>
            <a:ln w="25400" cap="flat">
              <a:solidFill>
                <a:srgbClr val="808080"/>
              </a:solidFill>
              <a:prstDash val="solid"/>
              <a:miter lim="400000"/>
            </a:ln>
          </a:insideH>
          <a:insideV>
            <a:ln w="254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76200" cap="flat">
              <a:solidFill>
                <a:schemeClr val="accent3"/>
              </a:solidFill>
              <a:prstDash val="solid"/>
              <a:miter lim="400000"/>
            </a:ln>
          </a:top>
          <a:bottom>
            <a:ln w="25400" cap="flat">
              <a:solidFill>
                <a:srgbClr val="4D4D4D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4D4D4D"/>
              </a:solidFill>
              <a:prstDash val="solid"/>
              <a:miter lim="400000"/>
            </a:ln>
          </a:left>
          <a:right>
            <a:ln w="25400" cap="flat">
              <a:solidFill>
                <a:srgbClr val="4D4D4D"/>
              </a:solidFill>
              <a:prstDash val="solid"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miter lim="400000"/>
            </a:ln>
          </a:top>
          <a:bottom>
            <a:ln w="25400" cap="flat">
              <a:solidFill>
                <a:srgbClr val="4D4D4D"/>
              </a:solidFill>
              <a:prstDash val="solid"/>
              <a:miter lim="400000"/>
            </a:ln>
          </a:bottom>
          <a:insideH>
            <a:ln w="25400" cap="flat">
              <a:solidFill>
                <a:srgbClr val="4D4D4D"/>
              </a:solidFill>
              <a:prstDash val="solid"/>
              <a:miter lim="400000"/>
            </a:ln>
          </a:insideH>
          <a:insideV>
            <a:ln w="254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76200" cap="flat">
              <a:solidFill>
                <a:srgbClr val="F8BA00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464646"/>
              </a:solidFill>
              <a:prstDash val="solid"/>
              <a:miter lim="400000"/>
            </a:ln>
          </a:left>
          <a:right>
            <a:ln w="25400" cap="flat">
              <a:solidFill>
                <a:srgbClr val="464646"/>
              </a:solidFill>
              <a:prstDash val="solid"/>
              <a:miter lim="400000"/>
            </a:ln>
          </a:right>
          <a:top>
            <a:ln w="25400" cap="flat">
              <a:solidFill>
                <a:srgbClr val="464646"/>
              </a:solidFill>
              <a:prstDash val="solid"/>
              <a:miter lim="400000"/>
            </a:ln>
          </a:top>
          <a:bottom>
            <a:ln w="25400" cap="flat">
              <a:solidFill>
                <a:srgbClr val="464646"/>
              </a:solidFill>
              <a:prstDash val="solid"/>
              <a:miter lim="400000"/>
            </a:ln>
          </a:bottom>
          <a:insideH>
            <a:ln w="25400" cap="flat">
              <a:solidFill>
                <a:srgbClr val="464646"/>
              </a:solidFill>
              <a:prstDash val="solid"/>
              <a:miter lim="400000"/>
            </a:ln>
          </a:insideH>
          <a:insideV>
            <a:ln w="254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E5E5E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3C3C3"/>
              </a:solidFill>
              <a:prstDash val="solid"/>
              <a:miter lim="400000"/>
            </a:ln>
          </a:top>
          <a:bottom>
            <a:ln w="25400" cap="flat">
              <a:solidFill>
                <a:srgbClr val="C3C3C3"/>
              </a:solidFill>
              <a:prstDash val="solid"/>
              <a:miter lim="400000"/>
            </a:ln>
          </a:bottom>
          <a:insideH>
            <a:ln w="25400" cap="flat">
              <a:solidFill>
                <a:srgbClr val="C3C3C3"/>
              </a:solidFill>
              <a:prstDash val="solid"/>
              <a:miter lim="400000"/>
            </a:ln>
          </a:insideH>
          <a:insideV>
            <a:ln w="254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E5E5E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76200" cap="flat">
              <a:solidFill>
                <a:srgbClr val="CB297B"/>
              </a:solidFill>
              <a:prstDash val="solid"/>
              <a:miter lim="400000"/>
            </a:ln>
          </a:top>
          <a:bottom>
            <a:ln w="25400" cap="flat">
              <a:solidFill>
                <a:srgbClr val="5E5E5E"/>
              </a:solidFill>
              <a:prstDash val="solid"/>
              <a:miter lim="400000"/>
            </a:ln>
          </a:bottom>
          <a:insideH>
            <a:ln w="25400" cap="flat">
              <a:solidFill>
                <a:srgbClr val="5E5E5E"/>
              </a:solidFill>
              <a:prstDash val="solid"/>
              <a:miter lim="400000"/>
            </a:ln>
          </a:insideH>
          <a:insideV>
            <a:ln w="254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6C6C6C"/>
              </a:solidFill>
              <a:prstDash val="solid"/>
              <a:miter lim="400000"/>
            </a:ln>
          </a:left>
          <a:right>
            <a:ln w="508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6C6C6C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6C6C6C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8F44A2F1-9E1F-4B54-A3A2-5F16C0AD49E2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4">
                  <a:hueOff val="-476017"/>
                  <a:lumOff val="-10042"/>
                </a:schemeClr>
              </a:gs>
              <a:gs pos="100000">
                <a:schemeClr val="accent4">
                  <a:hueOff val="-1247790"/>
                  <a:lumOff val="-12326"/>
                </a:schemeClr>
              </a:gs>
            </a:gsLst>
            <a:lin ang="5400000"/>
          </a:gra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762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762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4">
                  <a:hueOff val="-476017"/>
                  <a:lumOff val="-10042"/>
                </a:schemeClr>
              </a:gs>
              <a:gs pos="100000">
                <a:schemeClr val="accent4">
                  <a:hueOff val="-1247790"/>
                  <a:lumOff val="-12326"/>
                </a:schemeClr>
              </a:gs>
            </a:gsLst>
            <a:lin ang="5400000"/>
          </a:gradFill>
        </a:fill>
      </a:tcStyle>
    </a:firstRow>
  </a:tblStyle>
  <a:tblStyle styleId="{D51ADE6A-740E-44AE-83CC-AE7238B6C88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1">
                  <a:lumOff val="16847"/>
                </a:schemeClr>
              </a:gs>
              <a:gs pos="100000">
                <a:schemeClr val="accent1">
                  <a:lumOff val="-13575"/>
                </a:schemeClr>
              </a:gs>
            </a:gsLst>
            <a:lin ang="5400000"/>
          </a:gra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762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762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chemeClr val="accent1">
                  <a:lumOff val="16847"/>
                </a:schemeClr>
              </a:gs>
              <a:gs pos="100000">
                <a:schemeClr val="accent1">
                  <a:lumOff val="-13575"/>
                </a:schemeClr>
              </a:gs>
            </a:gsLst>
            <a:lin ang="5400000"/>
          </a:gra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5"/>
    <p:restoredTop sz="94260"/>
  </p:normalViewPr>
  <p:slideViewPr>
    <p:cSldViewPr snapToGrid="0" snapToObjects="1">
      <p:cViewPr varScale="1">
        <p:scale>
          <a:sx n="28" d="100"/>
          <a:sy n="28" d="100"/>
        </p:scale>
        <p:origin x="990" y="42"/>
      </p:cViewPr>
      <p:guideLst>
        <p:guide orient="horz" pos="8640"/>
        <p:guide pos="15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87738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428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512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02681" y="23719725"/>
            <a:ext cx="43942004" cy="1273957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34489">
              <a:lnSpc>
                <a:spcPct val="100000"/>
              </a:lnSpc>
              <a:spcBef>
                <a:spcPts val="0"/>
              </a:spcBef>
              <a:buSzTx/>
              <a:buNone/>
              <a:defRPr sz="7128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2412993" y="5149982"/>
            <a:ext cx="43942007" cy="9296401"/>
          </a:xfrm>
          <a:prstGeom prst="rect">
            <a:avLst/>
          </a:prstGeom>
        </p:spPr>
        <p:txBody>
          <a:bodyPr anchor="b"/>
          <a:lstStyle>
            <a:lvl1pPr>
              <a:defRPr sz="23200" spc="-464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02685" y="14446381"/>
            <a:ext cx="43942001" cy="3810001"/>
          </a:xfrm>
          <a:prstGeom prst="rect">
            <a:avLst/>
          </a:prstGeom>
        </p:spPr>
        <p:txBody>
          <a:bodyPr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  <a:lvl2pPr marL="0" indent="4572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2pPr>
            <a:lvl3pPr marL="0" indent="9144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3pPr>
            <a:lvl4pPr marL="0" indent="13716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4pPr>
            <a:lvl5pPr marL="0" indent="18288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Информационное сообщ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413000" y="9841686"/>
            <a:ext cx="43942000" cy="774862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320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Информационное 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2413000" y="2151855"/>
            <a:ext cx="43942000" cy="1448316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50000" b="1" spc="-50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Информация о факте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16524361"/>
            <a:ext cx="43942000" cy="1869559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algn="ctr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Информация о факте</a:t>
            </a:r>
          </a:p>
        </p:txBody>
      </p:sp>
      <p:sp>
        <p:nvSpPr>
          <p:cNvPr id="10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Авторство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60050" y="21350907"/>
            <a:ext cx="40400103" cy="1273957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34489">
              <a:lnSpc>
                <a:spcPct val="100000"/>
              </a:lnSpc>
              <a:spcBef>
                <a:spcPts val="0"/>
              </a:spcBef>
              <a:buSzTx/>
              <a:buNone/>
              <a:defRPr sz="7128" b="1"/>
            </a:lvl1pPr>
          </a:lstStyle>
          <a:p>
            <a:r>
              <a:t>Авторство</a:t>
            </a:r>
          </a:p>
        </p:txBody>
      </p:sp>
      <p:sp>
        <p:nvSpPr>
          <p:cNvPr id="116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507846" y="9879721"/>
            <a:ext cx="41752308" cy="7672558"/>
          </a:xfrm>
          <a:prstGeom prst="rect">
            <a:avLst/>
          </a:prstGeom>
        </p:spPr>
        <p:txBody>
          <a:bodyPr/>
          <a:lstStyle>
            <a:lvl1pPr marL="1277846" indent="-9398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277846" indent="-4826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277846" indent="-254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277846" indent="4318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277846" indent="889000">
              <a:spcBef>
                <a:spcPts val="0"/>
              </a:spcBef>
              <a:buSzTx/>
              <a:buNone/>
              <a:defRPr sz="17000" spc="-3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Изображение"/>
          <p:cNvSpPr>
            <a:spLocks noGrp="1"/>
          </p:cNvSpPr>
          <p:nvPr>
            <p:ph type="pic" sz="quarter" idx="21"/>
          </p:nvPr>
        </p:nvSpPr>
        <p:spPr>
          <a:xfrm>
            <a:off x="31521400" y="2032000"/>
            <a:ext cx="14878198" cy="118993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Изображение"/>
          <p:cNvSpPr>
            <a:spLocks noGrp="1"/>
          </p:cNvSpPr>
          <p:nvPr>
            <p:ph type="pic" sz="half" idx="22"/>
          </p:nvPr>
        </p:nvSpPr>
        <p:spPr>
          <a:xfrm>
            <a:off x="27000200" y="7956550"/>
            <a:ext cx="20878800" cy="2430036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Изображение"/>
          <p:cNvSpPr>
            <a:spLocks noGrp="1"/>
          </p:cNvSpPr>
          <p:nvPr>
            <p:ph type="pic" idx="23"/>
          </p:nvPr>
        </p:nvSpPr>
        <p:spPr>
          <a:xfrm>
            <a:off x="-279400" y="990600"/>
            <a:ext cx="33223200" cy="24917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Изображение"/>
          <p:cNvSpPr>
            <a:spLocks noGrp="1"/>
          </p:cNvSpPr>
          <p:nvPr>
            <p:ph type="pic" idx="21"/>
          </p:nvPr>
        </p:nvSpPr>
        <p:spPr>
          <a:xfrm>
            <a:off x="-2667000" y="-11049000"/>
            <a:ext cx="54102000" cy="43281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2311400" y="-2590800"/>
            <a:ext cx="53492400" cy="3203786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2413000" y="14249400"/>
            <a:ext cx="43942000" cy="9296400"/>
          </a:xfrm>
          <a:prstGeom prst="rect">
            <a:avLst/>
          </a:prstGeom>
        </p:spPr>
        <p:txBody>
          <a:bodyPr anchor="b"/>
          <a:lstStyle>
            <a:lvl1pPr>
              <a:defRPr sz="23200" spc="-464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3" name="Автор и дата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2415381" y="2212275"/>
            <a:ext cx="43937241" cy="1273957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34489">
              <a:lnSpc>
                <a:spcPct val="100000"/>
              </a:lnSpc>
              <a:spcBef>
                <a:spcPts val="0"/>
              </a:spcBef>
              <a:buSzTx/>
              <a:buNone/>
              <a:defRPr sz="7128" b="1"/>
            </a:lvl1pPr>
          </a:lstStyle>
          <a:p>
            <a:r>
              <a:t>Автор и дата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13000" y="23219821"/>
            <a:ext cx="43942000" cy="2233902"/>
          </a:xfrm>
          <a:prstGeom prst="rect">
            <a:avLst/>
          </a:prstGeom>
        </p:spPr>
        <p:txBody>
          <a:bodyPr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  <a:lvl2pPr marL="0" indent="4572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2pPr>
            <a:lvl3pPr marL="0" indent="9144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3pPr>
            <a:lvl4pPr marL="0" indent="13716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4pPr>
            <a:lvl5pPr marL="0" indent="18288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21945600" y="-406400"/>
            <a:ext cx="24289674" cy="2827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2413000" y="2540000"/>
            <a:ext cx="19558000" cy="11764546"/>
          </a:xfrm>
          <a:prstGeom prst="rect">
            <a:avLst/>
          </a:prstGeom>
        </p:spPr>
        <p:txBody>
          <a:bodyPr anchor="b"/>
          <a:lstStyle/>
          <a:p>
            <a:r>
              <a:t>Заголовок слайда</a:t>
            </a:r>
          </a:p>
        </p:txBody>
      </p:sp>
      <p:sp>
        <p:nvSpPr>
          <p:cNvPr id="3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13000" y="14121153"/>
            <a:ext cx="19558000" cy="10770847"/>
          </a:xfrm>
          <a:prstGeom prst="rect">
            <a:avLst/>
          </a:prstGeom>
        </p:spPr>
        <p:txBody>
          <a:bodyPr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  <a:lvl2pPr marL="0" indent="4572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2pPr>
            <a:lvl3pPr marL="0" indent="9144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3pPr>
            <a:lvl4pPr marL="0" indent="13716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4pPr>
            <a:lvl5pPr marL="0" indent="182880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5pPr>
          </a:lstStyle>
          <a:p>
            <a:r>
              <a:t>Подзаголовок слайда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4009349" y="26183166"/>
            <a:ext cx="724308" cy="7365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3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4745925"/>
            <a:ext cx="43942000" cy="1869558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2197100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4745925"/>
            <a:ext cx="19558000" cy="1869558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61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413000" y="8497009"/>
            <a:ext cx="19558000" cy="16513259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24384000" y="-814531"/>
            <a:ext cx="21833747" cy="291116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2413000" y="2159000"/>
            <a:ext cx="19558000" cy="2870200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2412993" y="9067800"/>
            <a:ext cx="43942007" cy="9296400"/>
          </a:xfrm>
          <a:prstGeom prst="rect">
            <a:avLst/>
          </a:prstGeom>
        </p:spPr>
        <p:txBody>
          <a:bodyPr anchor="ctr"/>
          <a:lstStyle>
            <a:lvl1pPr>
              <a:defRPr sz="23200" b="0" spc="-4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Заголовок раздела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4009349" y="26183166"/>
            <a:ext cx="724308" cy="7365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2413000" y="2159000"/>
            <a:ext cx="43942000" cy="2869898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4745925"/>
            <a:ext cx="43942000" cy="1869558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xfrm>
            <a:off x="2413000" y="2159000"/>
            <a:ext cx="43942000" cy="2870200"/>
          </a:xfrm>
          <a:prstGeom prst="rect">
            <a:avLst/>
          </a:prstGeom>
        </p:spPr>
        <p:txBody>
          <a:bodyPr/>
          <a:lstStyle/>
          <a:p>
            <a:r>
              <a:t>Заголовок повестки дня</a:t>
            </a:r>
          </a:p>
        </p:txBody>
      </p:sp>
      <p:sp>
        <p:nvSpPr>
          <p:cNvPr id="89" name="Подзаголовок повестки дня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13000" y="4745925"/>
            <a:ext cx="43942000" cy="1869558"/>
          </a:xfrm>
          <a:prstGeom prst="rect">
            <a:avLst/>
          </a:prstGeom>
        </p:spPr>
        <p:txBody>
          <a:bodyPr lIns="91439" tIns="91439" rIns="91439" bIns="91439"/>
          <a:lstStyle>
            <a:lvl1pPr marL="0" indent="0" defTabSz="1651000">
              <a:lnSpc>
                <a:spcPct val="100000"/>
              </a:lnSpc>
              <a:spcBef>
                <a:spcPts val="0"/>
              </a:spcBef>
              <a:buSzTx/>
              <a:buNone/>
              <a:defRPr sz="11000" b="1"/>
            </a:lvl1pPr>
          </a:lstStyle>
          <a:p>
            <a:r>
              <a:t>Подзаголовок повестки дня</a:t>
            </a:r>
          </a:p>
        </p:txBody>
      </p:sp>
      <p:sp>
        <p:nvSpPr>
          <p:cNvPr id="90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1pPr>
            <a:lvl2pPr marL="0" indent="45720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2pPr>
            <a:lvl3pPr marL="0" indent="91440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3pPr>
            <a:lvl4pPr marL="0" indent="137160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4pPr>
            <a:lvl5pPr marL="0" indent="1828800" defTabSz="1651000">
              <a:lnSpc>
                <a:spcPct val="100000"/>
              </a:lnSpc>
              <a:spcBef>
                <a:spcPts val="3600"/>
              </a:spcBef>
              <a:buSzTx/>
              <a:buNone/>
              <a:defRPr sz="11000" spc="-110"/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слайда"/>
          <p:cNvSpPr txBox="1">
            <a:spLocks noGrp="1"/>
          </p:cNvSpPr>
          <p:nvPr>
            <p:ph type="title"/>
          </p:nvPr>
        </p:nvSpPr>
        <p:spPr>
          <a:xfrm>
            <a:off x="2413000" y="2159000"/>
            <a:ext cx="43942000" cy="28663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2413000" y="8497009"/>
            <a:ext cx="43942000" cy="1651202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1600" tIns="101600" rIns="101600" bIns="1016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24009349" y="26174699"/>
            <a:ext cx="724308" cy="736499"/>
          </a:xfrm>
          <a:prstGeom prst="rect">
            <a:avLst/>
          </a:prstGeom>
          <a:ln w="25400">
            <a:miter lim="400000"/>
          </a:ln>
        </p:spPr>
        <p:txBody>
          <a:bodyPr wrap="none" lIns="101600" tIns="101600" rIns="101600" bIns="101600" anchor="b">
            <a:spAutoFit/>
          </a:bodyPr>
          <a:lstStyle>
            <a:lvl1pPr defTabSz="1168400">
              <a:defRPr sz="3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487667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1" i="0" u="none" strike="noStrike" cap="none" spc="-34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12192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8288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24384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30480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6576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42672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8768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54864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6096000" marR="0" indent="-1219200" algn="l" defTabSz="4876677" rtl="0" latinLnBrk="0">
        <a:lnSpc>
          <a:spcPct val="90000"/>
        </a:lnSpc>
        <a:spcBef>
          <a:spcPts val="9000"/>
        </a:spcBef>
        <a:spcAft>
          <a:spcPts val="0"/>
        </a:spcAft>
        <a:buClrTx/>
        <a:buSzPct val="123000"/>
        <a:buFontTx/>
        <a:buChar char="•"/>
        <a:tabLst/>
        <a:defRPr sz="9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без имени-0088 осветленная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133"/>
          <a:stretch/>
        </p:blipFill>
        <p:spPr>
          <a:xfrm>
            <a:off x="16489663" y="4095"/>
            <a:ext cx="32419721" cy="27423943"/>
          </a:xfrm>
          <a:prstGeom prst="rect">
            <a:avLst/>
          </a:prstGeom>
          <a:ln w="25400">
            <a:miter lim="400000"/>
          </a:ln>
        </p:spPr>
      </p:pic>
      <p:pic>
        <p:nvPicPr>
          <p:cNvPr id="153" name="Ресурс 2.png" descr="Ресурс 2.png"/>
          <p:cNvPicPr>
            <a:picLocks noChangeAspect="1"/>
          </p:cNvPicPr>
          <p:nvPr/>
        </p:nvPicPr>
        <p:blipFill>
          <a:blip r:embed="rId4">
            <a:alphaModFix amt="80000"/>
          </a:blip>
          <a:srcRect b="57"/>
          <a:stretch>
            <a:fillRect/>
          </a:stretch>
        </p:blipFill>
        <p:spPr>
          <a:xfrm>
            <a:off x="21250795" y="10044053"/>
            <a:ext cx="17650950" cy="17481080"/>
          </a:xfrm>
          <a:prstGeom prst="rect">
            <a:avLst/>
          </a:prstGeom>
          <a:ln w="25400">
            <a:miter lim="400000"/>
          </a:ln>
        </p:spPr>
      </p:pic>
      <p:pic>
        <p:nvPicPr>
          <p:cNvPr id="154" name="Изображение" descr="Изображение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0878" y="16016"/>
            <a:ext cx="28290234" cy="27399740"/>
          </a:xfrm>
          <a:prstGeom prst="rect">
            <a:avLst/>
          </a:prstGeom>
          <a:ln w="25400">
            <a:miter lim="400000"/>
          </a:ln>
        </p:spPr>
      </p:pic>
      <p:pic>
        <p:nvPicPr>
          <p:cNvPr id="155" name="Ресурс 1.png" descr="Ресурс 1.png"/>
          <p:cNvPicPr>
            <a:picLocks noChangeAspect="1"/>
          </p:cNvPicPr>
          <p:nvPr/>
        </p:nvPicPr>
        <p:blipFill>
          <a:blip r:embed="rId6"/>
          <a:srcRect r="-68"/>
          <a:stretch>
            <a:fillRect/>
          </a:stretch>
        </p:blipFill>
        <p:spPr>
          <a:xfrm>
            <a:off x="66770" y="658369"/>
            <a:ext cx="30035278" cy="27602658"/>
          </a:xfrm>
          <a:prstGeom prst="rect">
            <a:avLst/>
          </a:prstGeom>
          <a:ln w="25400">
            <a:miter lim="400000"/>
          </a:ln>
        </p:spPr>
      </p:pic>
      <p:pic>
        <p:nvPicPr>
          <p:cNvPr id="156" name="Ресурс 1.png" descr="Ресурс 1.png"/>
          <p:cNvPicPr>
            <a:picLocks noChangeAspect="1"/>
          </p:cNvPicPr>
          <p:nvPr/>
        </p:nvPicPr>
        <p:blipFill>
          <a:blip r:embed="rId7"/>
          <a:srcRect l="3221" b="7503"/>
          <a:stretch>
            <a:fillRect/>
          </a:stretch>
        </p:blipFill>
        <p:spPr>
          <a:xfrm>
            <a:off x="21388584" y="577764"/>
            <a:ext cx="6999717" cy="7705319"/>
          </a:xfrm>
          <a:prstGeom prst="rect">
            <a:avLst/>
          </a:prstGeom>
          <a:ln w="25400">
            <a:miter lim="400000"/>
          </a:ln>
        </p:spPr>
      </p:pic>
      <p:pic>
        <p:nvPicPr>
          <p:cNvPr id="157" name="european_investment_bank_freelogovectors.net_.png" descr="european_investment_bank_freelogovectors.net_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4175" y="14312095"/>
            <a:ext cx="11142134" cy="4749597"/>
          </a:xfrm>
          <a:prstGeom prst="rect">
            <a:avLst/>
          </a:prstGeom>
          <a:ln w="25400">
            <a:miter lim="400000"/>
          </a:ln>
        </p:spPr>
      </p:pic>
      <p:sp>
        <p:nvSpPr>
          <p:cNvPr id="158" name="план РеалізаціЇ інфраструктурних проєктів у Мелітополі ТА мелітопольському районі"/>
          <p:cNvSpPr txBox="1"/>
          <p:nvPr/>
        </p:nvSpPr>
        <p:spPr>
          <a:xfrm>
            <a:off x="1245620" y="988262"/>
            <a:ext cx="19652656" cy="688393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>
            <a:lvl1pPr algn="r">
              <a:lnSpc>
                <a:spcPct val="80000"/>
              </a:lnSpc>
              <a:defRPr sz="120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3032893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 err="1"/>
              <a:t>Програма</a:t>
            </a:r>
            <a:r>
              <a:rPr lang="ru-RU" dirty="0"/>
              <a:t> з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  <a:p>
            <a:pPr algn="ctr"/>
            <a:r>
              <a:rPr lang="ru-RU" sz="9600" dirty="0" err="1"/>
              <a:t>Проекти</a:t>
            </a:r>
            <a:r>
              <a:rPr lang="ru-RU" sz="9600" dirty="0"/>
              <a:t>, </a:t>
            </a:r>
            <a:r>
              <a:rPr lang="ru-RU" sz="9600" dirty="0" err="1"/>
              <a:t>що</a:t>
            </a:r>
            <a:r>
              <a:rPr lang="ru-RU" sz="9600" dirty="0"/>
              <a:t> </a:t>
            </a:r>
            <a:r>
              <a:rPr lang="ru-RU" sz="9600" dirty="0" err="1"/>
              <a:t>можуть</a:t>
            </a:r>
            <a:r>
              <a:rPr lang="ru-RU" sz="9600" dirty="0"/>
              <a:t> бути </a:t>
            </a:r>
            <a:r>
              <a:rPr lang="ru-RU" sz="9600" dirty="0" err="1"/>
              <a:t>подані</a:t>
            </a:r>
            <a:r>
              <a:rPr lang="ru-RU" sz="9600" dirty="0"/>
              <a:t> для </a:t>
            </a:r>
            <a:r>
              <a:rPr lang="ru-RU" sz="9600" dirty="0" err="1"/>
              <a:t>участі</a:t>
            </a:r>
            <a:r>
              <a:rPr lang="ru-RU" sz="9600" dirty="0"/>
              <a:t> у </a:t>
            </a:r>
            <a:r>
              <a:rPr lang="ru-RU" sz="9600" dirty="0" err="1"/>
              <a:t>програмі</a:t>
            </a:r>
            <a:r>
              <a:rPr lang="ru-RU" sz="9600" dirty="0"/>
              <a:t> </a:t>
            </a:r>
            <a:r>
              <a:rPr lang="ru-RU" sz="9600" u="sng" dirty="0" err="1"/>
              <a:t>Назва</a:t>
            </a:r>
            <a:r>
              <a:rPr lang="ru-RU" sz="9600" u="sng" dirty="0"/>
              <a:t> </a:t>
            </a:r>
            <a:r>
              <a:rPr lang="ru-RU" sz="9600" u="sng" dirty="0" err="1"/>
              <a:t>області</a:t>
            </a:r>
            <a:endParaRPr lang="uk-UA" sz="9600" u="sng" dirty="0"/>
          </a:p>
        </p:txBody>
      </p:sp>
      <p:pic>
        <p:nvPicPr>
          <p:cNvPr id="160" name="Изображение" descr="Изображение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201507" y="14180847"/>
            <a:ext cx="7000082" cy="3428660"/>
          </a:xfrm>
          <a:prstGeom prst="rect">
            <a:avLst/>
          </a:prstGeom>
          <a:ln w="25400">
            <a:miter lim="400000"/>
          </a:ln>
        </p:spPr>
      </p:pic>
      <p:pic>
        <p:nvPicPr>
          <p:cNvPr id="163" name="Изображение" descr="Изображение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68344" y="21215167"/>
            <a:ext cx="5771283" cy="3847522"/>
          </a:xfrm>
          <a:prstGeom prst="rect">
            <a:avLst/>
          </a:prstGeom>
          <a:ln w="254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39815" y="8792308"/>
            <a:ext cx="4442209" cy="400929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44853" y="8792308"/>
            <a:ext cx="9917732" cy="400929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Ресурс 2.png" descr="Ресурс 2.png"/>
          <p:cNvPicPr>
            <a:picLocks noChangeAspect="1"/>
          </p:cNvPicPr>
          <p:nvPr/>
        </p:nvPicPr>
        <p:blipFill>
          <a:blip r:embed="rId2">
            <a:alphaModFix amt="29580"/>
          </a:blip>
          <a:srcRect r="14" b="-21"/>
          <a:stretch>
            <a:fillRect/>
          </a:stretch>
        </p:blipFill>
        <p:spPr>
          <a:xfrm>
            <a:off x="0" y="894285"/>
            <a:ext cx="48876852" cy="27411850"/>
          </a:xfrm>
          <a:prstGeom prst="rect">
            <a:avLst/>
          </a:prstGeom>
          <a:ln w="25400">
            <a:miter lim="400000"/>
          </a:ln>
        </p:spPr>
      </p:pic>
      <p:pic>
        <p:nvPicPr>
          <p:cNvPr id="367" name="Ресурс 3.png" descr="Ресурс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495" y="-120122"/>
            <a:ext cx="7045751" cy="13189644"/>
          </a:xfrm>
          <a:prstGeom prst="rect">
            <a:avLst/>
          </a:prstGeom>
          <a:ln w="25400">
            <a:miter lim="400000"/>
          </a:ln>
        </p:spPr>
      </p:pic>
      <p:sp>
        <p:nvSpPr>
          <p:cNvPr id="370" name="Назва проекту будівництва"/>
          <p:cNvSpPr txBox="1"/>
          <p:nvPr/>
        </p:nvSpPr>
        <p:spPr>
          <a:xfrm>
            <a:off x="11705508" y="1516423"/>
            <a:ext cx="21266680" cy="27776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94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Назва</a:t>
            </a:r>
            <a:r>
              <a:rPr dirty="0"/>
              <a:t> </a:t>
            </a:r>
            <a:r>
              <a:rPr dirty="0" err="1"/>
              <a:t>проекту</a:t>
            </a:r>
            <a:r>
              <a:rPr dirty="0"/>
              <a:t> </a:t>
            </a:r>
            <a:r>
              <a:rPr dirty="0" err="1"/>
              <a:t>будівництва</a:t>
            </a:r>
            <a:endParaRPr dirty="0"/>
          </a:p>
        </p:txBody>
      </p:sp>
      <p:pic>
        <p:nvPicPr>
          <p:cNvPr id="371" name="Ресурс 1.png" descr="Ресурс 1.png"/>
          <p:cNvPicPr>
            <a:picLocks noChangeAspect="1"/>
          </p:cNvPicPr>
          <p:nvPr/>
        </p:nvPicPr>
        <p:blipFill>
          <a:blip r:embed="rId4"/>
          <a:srcRect l="27" r="27"/>
          <a:stretch>
            <a:fillRect/>
          </a:stretch>
        </p:blipFill>
        <p:spPr>
          <a:xfrm>
            <a:off x="6224601" y="841516"/>
            <a:ext cx="4917821" cy="4775384"/>
          </a:xfrm>
          <a:prstGeom prst="rect">
            <a:avLst/>
          </a:prstGeom>
          <a:ln w="25400">
            <a:miter lim="400000"/>
          </a:ln>
          <a:effectLst>
            <a:outerShdw blurRad="711200" rotWithShape="0">
              <a:schemeClr val="accent1">
                <a:hueOff val="114395"/>
                <a:lumOff val="-24975"/>
                <a:alpha val="75000"/>
              </a:schemeClr>
            </a:outerShdw>
            <a:reflection stA="50000" endPos="40000" dir="5400000" sy="-100000" algn="bl" rotWithShape="0"/>
          </a:effectLst>
        </p:spPr>
      </p:pic>
      <p:pic>
        <p:nvPicPr>
          <p:cNvPr id="374" name="Изображение" descr="Изображение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6409" y="2165886"/>
            <a:ext cx="3776061" cy="2524734"/>
          </a:xfrm>
          <a:prstGeom prst="rect">
            <a:avLst/>
          </a:prstGeom>
          <a:ln w="25400">
            <a:miter lim="400000"/>
          </a:ln>
          <a:effectLst>
            <a:outerShdw blurRad="177800" dist="25400" dir="5400000" rotWithShape="0">
              <a:schemeClr val="accent1">
                <a:hueOff val="114395"/>
                <a:lumOff val="-24975"/>
              </a:schemeClr>
            </a:outerShdw>
          </a:effectLst>
        </p:spPr>
      </p:pic>
      <p:sp>
        <p:nvSpPr>
          <p:cNvPr id="381" name="Адреса об’єкту"/>
          <p:cNvSpPr txBox="1"/>
          <p:nvPr/>
        </p:nvSpPr>
        <p:spPr>
          <a:xfrm>
            <a:off x="11705508" y="3707698"/>
            <a:ext cx="14387035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Адреса</a:t>
            </a:r>
            <a:r>
              <a:rPr dirty="0"/>
              <a:t> </a:t>
            </a:r>
            <a:r>
              <a:rPr dirty="0" err="1"/>
              <a:t>об’єкту</a:t>
            </a:r>
            <a:endParaRPr dirty="0"/>
          </a:p>
        </p:txBody>
      </p:sp>
      <p:sp>
        <p:nvSpPr>
          <p:cNvPr id="388" name="Загальна площа об’єкту 0 м2"/>
          <p:cNvSpPr txBox="1"/>
          <p:nvPr/>
        </p:nvSpPr>
        <p:spPr>
          <a:xfrm>
            <a:off x="2437044" y="8552933"/>
            <a:ext cx="20369260" cy="70605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/>
              <a:t>Загальна</a:t>
            </a:r>
            <a:r>
              <a:rPr dirty="0"/>
              <a:t> </a:t>
            </a:r>
            <a:r>
              <a:rPr dirty="0" err="1"/>
              <a:t>площа</a:t>
            </a:r>
            <a:r>
              <a:rPr dirty="0"/>
              <a:t> </a:t>
            </a:r>
            <a:r>
              <a:rPr dirty="0" err="1"/>
              <a:t>об’єкту</a:t>
            </a:r>
            <a:r>
              <a:rPr dirty="0"/>
              <a:t> </a:t>
            </a:r>
            <a:r>
              <a:rPr sz="4500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0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м</a:t>
            </a:r>
            <a:r>
              <a:rPr baseline="31999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</a:p>
        </p:txBody>
      </p:sp>
      <p:sp>
        <p:nvSpPr>
          <p:cNvPr id="390" name="Фактична потужність об'єкту  0 ОСІБ:"/>
          <p:cNvSpPr txBox="1"/>
          <p:nvPr/>
        </p:nvSpPr>
        <p:spPr>
          <a:xfrm>
            <a:off x="2709197" y="11457849"/>
            <a:ext cx="16866450" cy="70605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>
                <a:solidFill>
                  <a:srgbClr val="5E5E5E"/>
                </a:solidFill>
              </a:rPr>
              <a:t>Фактична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потужність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об'єкту</a:t>
            </a:r>
            <a:r>
              <a:rPr dirty="0">
                <a:solidFill>
                  <a:srgbClr val="5E5E5E"/>
                </a:solidFill>
              </a:rPr>
              <a:t>  </a:t>
            </a:r>
            <a:r>
              <a:rPr sz="4500" dirty="0"/>
              <a:t>0</a:t>
            </a:r>
            <a:r>
              <a:rPr dirty="0"/>
              <a:t> ОСІБ: </a:t>
            </a:r>
          </a:p>
        </p:txBody>
      </p:sp>
      <p:sp>
        <p:nvSpPr>
          <p:cNvPr id="392" name="Кількість внутрішньо переміщених осіб (ВПО) на території обслуговування об’єднаного Мелітопольського району з центром у Мелітополі 0 ОСІБ"/>
          <p:cNvSpPr txBox="1"/>
          <p:nvPr/>
        </p:nvSpPr>
        <p:spPr>
          <a:xfrm>
            <a:off x="28543102" y="14008510"/>
            <a:ext cx="17691217" cy="759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endParaRPr dirty="0"/>
          </a:p>
        </p:txBody>
      </p:sp>
      <p:sp>
        <p:nvSpPr>
          <p:cNvPr id="402" name="Площа забудови 0 м2"/>
          <p:cNvSpPr txBox="1"/>
          <p:nvPr/>
        </p:nvSpPr>
        <p:spPr>
          <a:xfrm>
            <a:off x="568849" y="12677206"/>
            <a:ext cx="12560575" cy="88068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                </a:t>
            </a:r>
            <a:r>
              <a:rPr dirty="0" err="1">
                <a:solidFill>
                  <a:srgbClr val="5E5E5E"/>
                </a:solidFill>
              </a:rPr>
              <a:t>Площа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забудови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sz="4500" dirty="0"/>
              <a:t>0</a:t>
            </a:r>
            <a:r>
              <a:rPr dirty="0"/>
              <a:t> м</a:t>
            </a:r>
            <a:r>
              <a:rPr baseline="31999" dirty="0"/>
              <a:t>2</a:t>
            </a:r>
          </a:p>
        </p:txBody>
      </p:sp>
      <p:sp>
        <p:nvSpPr>
          <p:cNvPr id="60" name="Кількість внутрішньо переміщених осіб (ВПО) на території обслуговування об’єднаного Мелітопольського району з центром у Мелітополі 0 ОСІБ">
            <a:extLst>
              <a:ext uri="{FF2B5EF4-FFF2-40B4-BE49-F238E27FC236}">
                <a16:creationId xmlns:a16="http://schemas.microsoft.com/office/drawing/2014/main" xmlns="" id="{589DCCD4-CD86-4A62-B961-43758AA2618D}"/>
              </a:ext>
            </a:extLst>
          </p:cNvPr>
          <p:cNvSpPr txBox="1"/>
          <p:nvPr/>
        </p:nvSpPr>
        <p:spPr>
          <a:xfrm>
            <a:off x="2859899" y="20662236"/>
            <a:ext cx="17691217" cy="759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РІК </a:t>
            </a:r>
            <a:r>
              <a:rPr lang="uk-UA" dirty="0"/>
              <a:t>будівництва</a:t>
            </a:r>
            <a:endParaRPr dirty="0"/>
          </a:p>
        </p:txBody>
      </p:sp>
      <p:sp>
        <p:nvSpPr>
          <p:cNvPr id="61" name="Кількість внутрішньо переміщених осіб (ВПО) на території обслуговування об’єднаного Мелітопольського району з центром у Мелітополі 0 ОСІБ">
            <a:extLst>
              <a:ext uri="{FF2B5EF4-FFF2-40B4-BE49-F238E27FC236}">
                <a16:creationId xmlns:a16="http://schemas.microsoft.com/office/drawing/2014/main" xmlns="" id="{46C28E77-6923-43C3-B958-3272AAC8907D}"/>
              </a:ext>
            </a:extLst>
          </p:cNvPr>
          <p:cNvSpPr txBox="1"/>
          <p:nvPr/>
        </p:nvSpPr>
        <p:spPr>
          <a:xfrm>
            <a:off x="2709197" y="18694128"/>
            <a:ext cx="17691217" cy="759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КІЛЬКІСТЬ ПОВЕРХІВ</a:t>
            </a:r>
            <a:endParaRPr dirty="0"/>
          </a:p>
        </p:txBody>
      </p:sp>
      <p:sp>
        <p:nvSpPr>
          <p:cNvPr id="63" name="Кількість внутрішньо переміщених осіб (ВПО) на території обслуговування об’єднаного Мелітопольського району з центром у Мелітополі 0 ОСІБ">
            <a:extLst>
              <a:ext uri="{FF2B5EF4-FFF2-40B4-BE49-F238E27FC236}">
                <a16:creationId xmlns:a16="http://schemas.microsoft.com/office/drawing/2014/main" xmlns="" id="{1A660379-7D05-4B2F-8FD2-F345BFBD8116}"/>
              </a:ext>
            </a:extLst>
          </p:cNvPr>
          <p:cNvSpPr txBox="1"/>
          <p:nvPr/>
        </p:nvSpPr>
        <p:spPr>
          <a:xfrm>
            <a:off x="2437044" y="22871940"/>
            <a:ext cx="17691217" cy="13131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РІК ПРОВЕДЕННЯ ОСТАННЬОГО КАПІТАЛЬНОГО РЕМОНТУ ЧИ ЗДІЙСНЕННЯ РЕКОНСТРУКЦІЇ ОБ’ЄКТУ</a:t>
            </a:r>
            <a:endParaRPr dirty="0"/>
          </a:p>
        </p:txBody>
      </p:sp>
      <p:sp>
        <p:nvSpPr>
          <p:cNvPr id="33" name="Фактична потужність об'єкту  0 ОСІБ:">
            <a:extLst>
              <a:ext uri="{FF2B5EF4-FFF2-40B4-BE49-F238E27FC236}">
                <a16:creationId xmlns:a16="http://schemas.microsoft.com/office/drawing/2014/main" xmlns="" id="{A85C5342-3E81-406B-83C1-E4935BA17C24}"/>
              </a:ext>
            </a:extLst>
          </p:cNvPr>
          <p:cNvSpPr txBox="1"/>
          <p:nvPr/>
        </p:nvSpPr>
        <p:spPr>
          <a:xfrm>
            <a:off x="2709197" y="9964947"/>
            <a:ext cx="16866450" cy="8976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/>
              <a:t>Проектна 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потужність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об'єкту</a:t>
            </a:r>
            <a:r>
              <a:rPr dirty="0">
                <a:solidFill>
                  <a:srgbClr val="5E5E5E"/>
                </a:solidFill>
              </a:rPr>
              <a:t>  </a:t>
            </a:r>
            <a:r>
              <a:rPr sz="4500" dirty="0"/>
              <a:t>0</a:t>
            </a:r>
            <a:r>
              <a:rPr dirty="0"/>
              <a:t> ОСІБ: </a:t>
            </a:r>
          </a:p>
        </p:txBody>
      </p:sp>
      <p:sp>
        <p:nvSpPr>
          <p:cNvPr id="34" name="Кількість внутрішньо переміщених осіб (ВПО) на території обслуговування об’єднаного Мелітопольського району з центром у Мелітополі 0 ОСІБ">
            <a:extLst>
              <a:ext uri="{FF2B5EF4-FFF2-40B4-BE49-F238E27FC236}">
                <a16:creationId xmlns:a16="http://schemas.microsoft.com/office/drawing/2014/main" xmlns="" id="{F97E2C97-660B-4DCA-B0E2-6C8C7CB05011}"/>
              </a:ext>
            </a:extLst>
          </p:cNvPr>
          <p:cNvSpPr txBox="1"/>
          <p:nvPr/>
        </p:nvSpPr>
        <p:spPr>
          <a:xfrm>
            <a:off x="2709197" y="16172022"/>
            <a:ext cx="17691217" cy="13131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КІЛЬКІСТЬ </a:t>
            </a:r>
            <a:r>
              <a:rPr lang="uk-UA" dirty="0"/>
              <a:t>корпусів,  перелік назви корпусів (начальний корпус, лікувальний (який саме), стадіон, басейн, інші)</a:t>
            </a:r>
            <a:endParaRPr dirty="0"/>
          </a:p>
        </p:txBody>
      </p:sp>
      <p:sp>
        <p:nvSpPr>
          <p:cNvPr id="32" name="Загальна площа об’єкту 0 м2">
            <a:extLst>
              <a:ext uri="{FF2B5EF4-FFF2-40B4-BE49-F238E27FC236}">
                <a16:creationId xmlns:a16="http://schemas.microsoft.com/office/drawing/2014/main" xmlns="" id="{00E0A5BE-2284-43C0-97C3-11D04B6F81CD}"/>
              </a:ext>
            </a:extLst>
          </p:cNvPr>
          <p:cNvSpPr txBox="1"/>
          <p:nvPr/>
        </p:nvSpPr>
        <p:spPr>
          <a:xfrm>
            <a:off x="2437044" y="7230080"/>
            <a:ext cx="20369260" cy="88229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sz="4400" b="1" dirty="0"/>
              <a:t>ЗАГАЛЬНА ІНФОРМАЦІЯ ПО ПРОЄКТУ </a:t>
            </a:r>
            <a:r>
              <a:rPr lang="uk-UA" sz="4400" b="1" dirty="0">
                <a:solidFill>
                  <a:srgbClr val="FF0000"/>
                </a:solidFill>
              </a:rPr>
              <a:t>до (зокрема)</a:t>
            </a:r>
            <a:endParaRPr sz="4400" b="1" baseline="31999" dirty="0">
              <a:solidFill>
                <a:srgbClr val="FF0000"/>
              </a:solidFill>
            </a:endParaRPr>
          </a:p>
        </p:txBody>
      </p:sp>
      <p:sp>
        <p:nvSpPr>
          <p:cNvPr id="38" name="Фактична потужність об'єкту  0 ОСІБ:">
            <a:extLst>
              <a:ext uri="{FF2B5EF4-FFF2-40B4-BE49-F238E27FC236}">
                <a16:creationId xmlns:a16="http://schemas.microsoft.com/office/drawing/2014/main" xmlns="" id="{5677BC24-4697-4F60-BBCF-A94105799C3E}"/>
              </a:ext>
            </a:extLst>
          </p:cNvPr>
          <p:cNvSpPr txBox="1"/>
          <p:nvPr/>
        </p:nvSpPr>
        <p:spPr>
          <a:xfrm>
            <a:off x="2709197" y="14488087"/>
            <a:ext cx="16866450" cy="759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lang="uk-UA" dirty="0">
                <a:solidFill>
                  <a:srgbClr val="5E5E5E"/>
                </a:solidFill>
              </a:rPr>
              <a:t>Площа території</a:t>
            </a:r>
            <a:endParaRPr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5BF70A1-6EE0-4397-9485-BD631569A5A7}"/>
              </a:ext>
            </a:extLst>
          </p:cNvPr>
          <p:cNvSpPr txBox="1"/>
          <p:nvPr/>
        </p:nvSpPr>
        <p:spPr>
          <a:xfrm>
            <a:off x="28244965" y="16430944"/>
            <a:ext cx="17899322" cy="302236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lvl="0" algn="l">
              <a:lnSpc>
                <a:spcPct val="107000"/>
              </a:lnSpc>
              <a:buSzPts val="1400"/>
              <a:tabLst>
                <a:tab pos="810260" algn="l"/>
              </a:tabLst>
            </a:pPr>
            <a:r>
              <a:rPr lang="ru-RU" sz="6000" b="1" dirty="0" err="1">
                <a:effectLst/>
              </a:rPr>
              <a:t>Анотація</a:t>
            </a:r>
            <a:r>
              <a:rPr lang="ru-RU" sz="6000" b="1" dirty="0">
                <a:effectLst/>
              </a:rPr>
              <a:t> проекту.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 необхідності реалізації проекту. </a:t>
            </a:r>
          </a:p>
          <a:p>
            <a:pPr marL="0" marR="0" indent="0" algn="ctr" defTabSz="48766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224649"/>
              </p:ext>
            </p:extLst>
          </p:nvPr>
        </p:nvGraphicFramePr>
        <p:xfrm>
          <a:off x="-1" y="0"/>
          <a:ext cx="6326457" cy="58439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26457"/>
              </a:tblGrid>
              <a:tr h="5843932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633135" y="6633522"/>
            <a:ext cx="17511152" cy="149784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algn="just"/>
            <a:r>
              <a:rPr lang="ru-RU" dirty="0" smtClean="0"/>
              <a:t>К</a:t>
            </a:r>
            <a:r>
              <a:rPr lang="uk-UA" sz="3600" i="1" cap="all" dirty="0">
                <a:latin typeface="HeliosCondBlackC"/>
                <a:ea typeface="HeliosCondBlackC"/>
                <a:cs typeface="HeliosCondBlackC"/>
              </a:rPr>
              <a:t>ІЛЬКІСТЬ НАСЕЛЕННЯУ ВІДПОВІДНІЙ МІСЦЕВОСТІ , ДЕ РЕАЛІЗУЄТЬСЯ ПРОЄКТ</a:t>
            </a:r>
            <a:r>
              <a:rPr lang="ru-RU" sz="3600" i="1" cap="all" dirty="0">
                <a:latin typeface="HeliosCondBlackC"/>
                <a:ea typeface="HeliosCondBlackC"/>
                <a:cs typeface="HeliosCondBlackC"/>
              </a:rPr>
              <a:t> </a:t>
            </a:r>
            <a:r>
              <a:rPr lang="uk-UA" sz="3600" i="1" cap="all" dirty="0">
                <a:solidFill>
                  <a:srgbClr val="0070C0"/>
                </a:solidFill>
                <a:latin typeface="HeliosCondBlackC"/>
                <a:ea typeface="HeliosCondBlackC"/>
                <a:cs typeface="HeliosCondBlackC"/>
              </a:rPr>
              <a:t>0 ОСІБ</a:t>
            </a:r>
            <a:endParaRPr lang="ru-RU" sz="3600" i="1" cap="all" dirty="0">
              <a:solidFill>
                <a:srgbClr val="0070C0"/>
              </a:solidFill>
              <a:latin typeface="HeliosCondBlackC"/>
              <a:ea typeface="HeliosCondBlackC"/>
              <a:cs typeface="HeliosCondBlackC"/>
            </a:endParaRPr>
          </a:p>
        </p:txBody>
      </p:sp>
      <p:sp>
        <p:nvSpPr>
          <p:cNvPr id="39" name="Кількість внутрішньо переміщених осіб (ВПО) на території обслуговування об’єднаного Мелітопольського району з центром у Мелітополі 0 ОСІБ"/>
          <p:cNvSpPr txBox="1"/>
          <p:nvPr/>
        </p:nvSpPr>
        <p:spPr>
          <a:xfrm>
            <a:off x="28633135" y="8809751"/>
            <a:ext cx="17691217" cy="1451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>
                <a:solidFill>
                  <a:srgbClr val="5E5E5E"/>
                </a:solidFill>
              </a:rPr>
              <a:t>Кількість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внутрішньо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переміщених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осіб</a:t>
            </a:r>
            <a:r>
              <a:rPr dirty="0">
                <a:solidFill>
                  <a:srgbClr val="5E5E5E"/>
                </a:solidFill>
              </a:rPr>
              <a:t> (</a:t>
            </a:r>
            <a:r>
              <a:rPr dirty="0" smtClean="0">
                <a:solidFill>
                  <a:srgbClr val="5E5E5E"/>
                </a:solidFill>
              </a:rPr>
              <a:t>ВПО)</a:t>
            </a:r>
            <a:r>
              <a:rPr lang="uk-UA" dirty="0"/>
              <a:t> </a:t>
            </a:r>
            <a:r>
              <a:rPr lang="uk-UA" dirty="0" smtClean="0"/>
              <a:t>У ВІДПОВІДНІЙ МІСЦЕВОСТІ , ДЕ РЕАЛІЗУЄТЬСЯ ПРОЄКТ </a:t>
            </a:r>
            <a:r>
              <a:rPr sz="4500" dirty="0" smtClean="0"/>
              <a:t>0</a:t>
            </a:r>
            <a:r>
              <a:rPr dirty="0" smtClean="0"/>
              <a:t> </a:t>
            </a:r>
            <a:r>
              <a:rPr dirty="0"/>
              <a:t>ОСІБ</a:t>
            </a:r>
          </a:p>
        </p:txBody>
      </p:sp>
      <p:sp>
        <p:nvSpPr>
          <p:cNvPr id="40" name="Кількість внутрішньо переміщених осіб (ВПО) на території обслуговування об’єднаного Мелітопольського району з центром у Мелітополі 0 ОСІБ"/>
          <p:cNvSpPr txBox="1"/>
          <p:nvPr/>
        </p:nvSpPr>
        <p:spPr>
          <a:xfrm>
            <a:off x="28543102" y="11085037"/>
            <a:ext cx="17691217" cy="1451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l" defTabSz="449580">
              <a:defRPr sz="36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>
                <a:solidFill>
                  <a:srgbClr val="5E5E5E"/>
                </a:solidFill>
              </a:rPr>
              <a:t>Кількість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внутрішньо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переміщених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dirty="0" err="1">
                <a:solidFill>
                  <a:srgbClr val="5E5E5E"/>
                </a:solidFill>
              </a:rPr>
              <a:t>осіб</a:t>
            </a:r>
            <a:r>
              <a:rPr dirty="0">
                <a:solidFill>
                  <a:srgbClr val="5E5E5E"/>
                </a:solidFill>
              </a:rPr>
              <a:t> (ВПО)</a:t>
            </a:r>
            <a:r>
              <a:rPr lang="uk-UA" dirty="0">
                <a:solidFill>
                  <a:srgbClr val="5E5E5E"/>
                </a:solidFill>
              </a:rPr>
              <a:t>, </a:t>
            </a:r>
            <a:r>
              <a:rPr lang="uk-UA" sz="3600" dirty="0">
                <a:effectLst/>
              </a:rPr>
              <a:t>які обслуговуються у  закладі</a:t>
            </a:r>
            <a:r>
              <a:rPr dirty="0">
                <a:solidFill>
                  <a:srgbClr val="5E5E5E"/>
                </a:solidFill>
              </a:rPr>
              <a:t> </a:t>
            </a:r>
            <a:r>
              <a:rPr lang="uk-UA" dirty="0">
                <a:solidFill>
                  <a:srgbClr val="5E5E5E"/>
                </a:solidFill>
              </a:rPr>
              <a:t>     </a:t>
            </a:r>
            <a:r>
              <a:rPr sz="4500" dirty="0"/>
              <a:t>0</a:t>
            </a:r>
            <a:r>
              <a:rPr dirty="0"/>
              <a:t> ОСІБ</a:t>
            </a:r>
          </a:p>
        </p:txBody>
      </p:sp>
    </p:spTree>
    <p:extLst>
      <p:ext uri="{BB962C8B-B14F-4D97-AF65-F5344CB8AC3E}">
        <p14:creationId xmlns:p14="http://schemas.microsoft.com/office/powerpoint/2010/main" val="34335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Ресурс 2.png" descr="Ресурс 2.png"/>
          <p:cNvPicPr>
            <a:picLocks noChangeAspect="1"/>
          </p:cNvPicPr>
          <p:nvPr/>
        </p:nvPicPr>
        <p:blipFill>
          <a:blip r:embed="rId2">
            <a:alphaModFix amt="29580"/>
          </a:blip>
          <a:srcRect r="14" b="-21"/>
          <a:stretch>
            <a:fillRect/>
          </a:stretch>
        </p:blipFill>
        <p:spPr>
          <a:xfrm>
            <a:off x="-24495" y="162294"/>
            <a:ext cx="48876852" cy="27411850"/>
          </a:xfrm>
          <a:prstGeom prst="rect">
            <a:avLst/>
          </a:prstGeom>
          <a:ln w="25400">
            <a:miter lim="400000"/>
          </a:ln>
        </p:spPr>
      </p:pic>
      <p:pic>
        <p:nvPicPr>
          <p:cNvPr id="367" name="Ресурс 3.png" descr="Ресурс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495" y="-72094"/>
            <a:ext cx="7045751" cy="13189644"/>
          </a:xfrm>
          <a:prstGeom prst="rect">
            <a:avLst/>
          </a:prstGeom>
          <a:ln w="25400">
            <a:miter lim="400000"/>
          </a:ln>
        </p:spPr>
      </p:pic>
      <p:sp>
        <p:nvSpPr>
          <p:cNvPr id="370" name="Назва проекту будівництва"/>
          <p:cNvSpPr txBox="1"/>
          <p:nvPr/>
        </p:nvSpPr>
        <p:spPr>
          <a:xfrm>
            <a:off x="11705508" y="1516423"/>
            <a:ext cx="18219311" cy="27776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94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Назва</a:t>
            </a:r>
            <a:r>
              <a:rPr dirty="0"/>
              <a:t> </a:t>
            </a:r>
            <a:r>
              <a:rPr dirty="0" err="1"/>
              <a:t>проекту</a:t>
            </a:r>
            <a:r>
              <a:rPr dirty="0"/>
              <a:t> </a:t>
            </a:r>
            <a:r>
              <a:rPr dirty="0" err="1"/>
              <a:t>будівництва</a:t>
            </a:r>
            <a:endParaRPr dirty="0"/>
          </a:p>
        </p:txBody>
      </p:sp>
      <p:pic>
        <p:nvPicPr>
          <p:cNvPr id="371" name="Ресурс 1.png" descr="Ресурс 1.png"/>
          <p:cNvPicPr>
            <a:picLocks noChangeAspect="1"/>
          </p:cNvPicPr>
          <p:nvPr/>
        </p:nvPicPr>
        <p:blipFill>
          <a:blip r:embed="rId4"/>
          <a:srcRect l="27" r="27"/>
          <a:stretch>
            <a:fillRect/>
          </a:stretch>
        </p:blipFill>
        <p:spPr>
          <a:xfrm>
            <a:off x="6224601" y="841516"/>
            <a:ext cx="4917821" cy="4775384"/>
          </a:xfrm>
          <a:prstGeom prst="rect">
            <a:avLst/>
          </a:prstGeom>
          <a:ln w="25400">
            <a:miter lim="400000"/>
          </a:ln>
          <a:effectLst>
            <a:outerShdw blurRad="711200" rotWithShape="0">
              <a:schemeClr val="accent1">
                <a:hueOff val="114395"/>
                <a:lumOff val="-24975"/>
                <a:alpha val="75000"/>
              </a:schemeClr>
            </a:outerShdw>
            <a:reflection stA="50000" endPos="40000" dir="5400000" sy="-100000" algn="bl" rotWithShape="0"/>
          </a:effectLst>
        </p:spPr>
      </p:pic>
      <p:pic>
        <p:nvPicPr>
          <p:cNvPr id="374" name="Изображение" descr="Изображение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6409" y="2165886"/>
            <a:ext cx="3776061" cy="2524734"/>
          </a:xfrm>
          <a:prstGeom prst="rect">
            <a:avLst/>
          </a:prstGeom>
          <a:ln w="25400">
            <a:miter lim="400000"/>
          </a:ln>
          <a:effectLst>
            <a:outerShdw blurRad="177800" dist="25400" dir="5400000" rotWithShape="0">
              <a:schemeClr val="accent1">
                <a:hueOff val="114395"/>
                <a:lumOff val="-24975"/>
              </a:schemeClr>
            </a:outerShdw>
          </a:effectLst>
        </p:spPr>
      </p:pic>
      <p:sp>
        <p:nvSpPr>
          <p:cNvPr id="381" name="Адреса об’єкту"/>
          <p:cNvSpPr txBox="1"/>
          <p:nvPr/>
        </p:nvSpPr>
        <p:spPr>
          <a:xfrm>
            <a:off x="11705508" y="3707698"/>
            <a:ext cx="14387035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Адреса</a:t>
            </a:r>
            <a:r>
              <a:rPr dirty="0"/>
              <a:t> </a:t>
            </a:r>
            <a:r>
              <a:rPr dirty="0" err="1"/>
              <a:t>об’єкту</a:t>
            </a:r>
            <a:endParaRPr dirty="0"/>
          </a:p>
        </p:txBody>
      </p:sp>
      <p:sp>
        <p:nvSpPr>
          <p:cNvPr id="28" name="Прямокутник 27">
            <a:extLst>
              <a:ext uri="{FF2B5EF4-FFF2-40B4-BE49-F238E27FC236}">
                <a16:creationId xmlns:a16="http://schemas.microsoft.com/office/drawing/2014/main" xmlns="" id="{17A76B2B-58A2-4BE2-908D-319B4CEC9947}"/>
              </a:ext>
            </a:extLst>
          </p:cNvPr>
          <p:cNvSpPr/>
          <p:nvPr/>
        </p:nvSpPr>
        <p:spPr>
          <a:xfrm>
            <a:off x="2211152" y="6936711"/>
            <a:ext cx="21166577" cy="736828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9" name="Адреса об’єкту">
            <a:extLst>
              <a:ext uri="{FF2B5EF4-FFF2-40B4-BE49-F238E27FC236}">
                <a16:creationId xmlns:a16="http://schemas.microsoft.com/office/drawing/2014/main" xmlns="" id="{3C5D6696-EB92-4872-AEF3-A1052773916B}"/>
              </a:ext>
            </a:extLst>
          </p:cNvPr>
          <p:cNvSpPr txBox="1"/>
          <p:nvPr/>
        </p:nvSpPr>
        <p:spPr>
          <a:xfrm>
            <a:off x="4213872" y="6721934"/>
            <a:ext cx="17518826" cy="7146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ДО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Внутрішні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коридори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сходи,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кімнати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горище,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санвузол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їдальня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актовий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зал,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спортивний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зал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тощо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 .</a:t>
            </a:r>
          </a:p>
          <a:p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Зовнішні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(фасад,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покрівля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прилегла </a:t>
            </a:r>
            <a:r>
              <a:rPr lang="ru-RU" dirty="0" err="1">
                <a:solidFill>
                  <a:schemeClr val="bg2">
                    <a:lumMod val="10000"/>
                  </a:schemeClr>
                </a:solidFill>
              </a:rPr>
              <a:t>територія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xmlns="" id="{23E96012-0609-4CC0-A578-6ED2A45D9000}"/>
              </a:ext>
            </a:extLst>
          </p:cNvPr>
          <p:cNvSpPr/>
          <p:nvPr/>
        </p:nvSpPr>
        <p:spPr>
          <a:xfrm>
            <a:off x="2064753" y="16366259"/>
            <a:ext cx="6103751" cy="443867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1" name="Прямокутник 30">
            <a:extLst>
              <a:ext uri="{FF2B5EF4-FFF2-40B4-BE49-F238E27FC236}">
                <a16:creationId xmlns:a16="http://schemas.microsoft.com/office/drawing/2014/main" xmlns="" id="{BD8CA170-64A5-4CAF-87A0-EA5EAD51ABAA}"/>
              </a:ext>
            </a:extLst>
          </p:cNvPr>
          <p:cNvSpPr/>
          <p:nvPr/>
        </p:nvSpPr>
        <p:spPr>
          <a:xfrm>
            <a:off x="9286085" y="1641220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5" name="Прямокутник 34">
            <a:extLst>
              <a:ext uri="{FF2B5EF4-FFF2-40B4-BE49-F238E27FC236}">
                <a16:creationId xmlns:a16="http://schemas.microsoft.com/office/drawing/2014/main" xmlns="" id="{F8F6283F-98AC-4D69-9181-E5D1D80F2487}"/>
              </a:ext>
            </a:extLst>
          </p:cNvPr>
          <p:cNvSpPr/>
          <p:nvPr/>
        </p:nvSpPr>
        <p:spPr>
          <a:xfrm>
            <a:off x="1949923" y="21889054"/>
            <a:ext cx="6103751" cy="443867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5" name="Адреса об’єкту">
            <a:extLst>
              <a:ext uri="{FF2B5EF4-FFF2-40B4-BE49-F238E27FC236}">
                <a16:creationId xmlns:a16="http://schemas.microsoft.com/office/drawing/2014/main" xmlns="" id="{FB806BB3-99EE-4BC8-9772-4C3602898A5E}"/>
              </a:ext>
            </a:extLst>
          </p:cNvPr>
          <p:cNvSpPr txBox="1"/>
          <p:nvPr/>
        </p:nvSpPr>
        <p:spPr>
          <a:xfrm>
            <a:off x="4013361" y="23403617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6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12001279" y="19723386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9" name="Адреса об’єкту">
            <a:extLst>
              <a:ext uri="{FF2B5EF4-FFF2-40B4-BE49-F238E27FC236}">
                <a16:creationId xmlns:a16="http://schemas.microsoft.com/office/drawing/2014/main" xmlns="" id="{1A5D935E-FD06-4077-B34F-3538AF8B32E1}"/>
              </a:ext>
            </a:extLst>
          </p:cNvPr>
          <p:cNvSpPr txBox="1"/>
          <p:nvPr/>
        </p:nvSpPr>
        <p:spPr>
          <a:xfrm>
            <a:off x="4128191" y="17839196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Прямокутник 35">
            <a:extLst>
              <a:ext uri="{FF2B5EF4-FFF2-40B4-BE49-F238E27FC236}">
                <a16:creationId xmlns:a16="http://schemas.microsoft.com/office/drawing/2014/main" xmlns="" id="{2F24DCC4-9397-41A5-A999-FF43346623F5}"/>
              </a:ext>
            </a:extLst>
          </p:cNvPr>
          <p:cNvSpPr/>
          <p:nvPr/>
        </p:nvSpPr>
        <p:spPr>
          <a:xfrm>
            <a:off x="19017989" y="16381953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7" name="Прямокутник 36">
            <a:extLst>
              <a:ext uri="{FF2B5EF4-FFF2-40B4-BE49-F238E27FC236}">
                <a16:creationId xmlns:a16="http://schemas.microsoft.com/office/drawing/2014/main" xmlns="" id="{17A76B2B-58A2-4BE2-908D-319B4CEC9947}"/>
              </a:ext>
            </a:extLst>
          </p:cNvPr>
          <p:cNvSpPr/>
          <p:nvPr/>
        </p:nvSpPr>
        <p:spPr>
          <a:xfrm>
            <a:off x="26287007" y="6936711"/>
            <a:ext cx="8083676" cy="736828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29190450" y="9734725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Прямокутник 39">
            <a:extLst>
              <a:ext uri="{FF2B5EF4-FFF2-40B4-BE49-F238E27FC236}">
                <a16:creationId xmlns:a16="http://schemas.microsoft.com/office/drawing/2014/main" xmlns="" id="{BD8CA170-64A5-4CAF-87A0-EA5EAD51ABAA}"/>
              </a:ext>
            </a:extLst>
          </p:cNvPr>
          <p:cNvSpPr/>
          <p:nvPr/>
        </p:nvSpPr>
        <p:spPr>
          <a:xfrm>
            <a:off x="28557198" y="1641220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1" name="Прямокутник 40">
            <a:extLst>
              <a:ext uri="{FF2B5EF4-FFF2-40B4-BE49-F238E27FC236}">
                <a16:creationId xmlns:a16="http://schemas.microsoft.com/office/drawing/2014/main" xmlns="" id="{17A76B2B-58A2-4BE2-908D-319B4CEC9947}"/>
              </a:ext>
            </a:extLst>
          </p:cNvPr>
          <p:cNvSpPr/>
          <p:nvPr/>
        </p:nvSpPr>
        <p:spPr>
          <a:xfrm>
            <a:off x="38527450" y="6936711"/>
            <a:ext cx="8083676" cy="736828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2" name="Прямокутник 41">
            <a:extLst>
              <a:ext uri="{FF2B5EF4-FFF2-40B4-BE49-F238E27FC236}">
                <a16:creationId xmlns:a16="http://schemas.microsoft.com/office/drawing/2014/main" xmlns="" id="{BD8CA170-64A5-4CAF-87A0-EA5EAD51ABAA}"/>
              </a:ext>
            </a:extLst>
          </p:cNvPr>
          <p:cNvSpPr/>
          <p:nvPr/>
        </p:nvSpPr>
        <p:spPr>
          <a:xfrm>
            <a:off x="38704777" y="16339921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3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21732698" y="19651100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31077116" y="19723386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41580851" y="9734725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6" name="Адреса об’єкту">
            <a:extLst>
              <a:ext uri="{FF2B5EF4-FFF2-40B4-BE49-F238E27FC236}">
                <a16:creationId xmlns:a16="http://schemas.microsoft.com/office/drawing/2014/main" xmlns="" id="{778E738D-A14D-4643-B61E-9765055F4C42}"/>
              </a:ext>
            </a:extLst>
          </p:cNvPr>
          <p:cNvSpPr txBox="1"/>
          <p:nvPr/>
        </p:nvSpPr>
        <p:spPr>
          <a:xfrm>
            <a:off x="41580851" y="19660027"/>
            <a:ext cx="1976874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ДО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9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Ресурс 2.png" descr="Ресурс 2.png"/>
          <p:cNvPicPr>
            <a:picLocks noChangeAspect="1"/>
          </p:cNvPicPr>
          <p:nvPr/>
        </p:nvPicPr>
        <p:blipFill>
          <a:blip r:embed="rId3">
            <a:alphaModFix amt="29580"/>
          </a:blip>
          <a:srcRect r="14" b="-21"/>
          <a:stretch>
            <a:fillRect/>
          </a:stretch>
        </p:blipFill>
        <p:spPr>
          <a:xfrm>
            <a:off x="-24495" y="50004"/>
            <a:ext cx="48876852" cy="27411850"/>
          </a:xfrm>
          <a:prstGeom prst="rect">
            <a:avLst/>
          </a:prstGeom>
          <a:ln w="25400">
            <a:miter lim="400000"/>
          </a:ln>
        </p:spPr>
      </p:pic>
      <p:pic>
        <p:nvPicPr>
          <p:cNvPr id="367" name="Ресурс 3.png" descr="Ресурс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495" y="-72094"/>
            <a:ext cx="7045751" cy="13189644"/>
          </a:xfrm>
          <a:prstGeom prst="rect">
            <a:avLst/>
          </a:prstGeom>
          <a:ln w="25400">
            <a:miter lim="400000"/>
          </a:ln>
        </p:spPr>
      </p:pic>
      <p:pic>
        <p:nvPicPr>
          <p:cNvPr id="368" name="Ресурс 3.png" descr="Ресурс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1720541" y="14079612"/>
            <a:ext cx="7045751" cy="13189644"/>
          </a:xfrm>
          <a:prstGeom prst="rect">
            <a:avLst/>
          </a:prstGeom>
          <a:ln w="25400">
            <a:miter lim="400000"/>
          </a:ln>
        </p:spPr>
      </p:pic>
      <p:sp>
        <p:nvSpPr>
          <p:cNvPr id="370" name="Назва проекту будівництва"/>
          <p:cNvSpPr txBox="1"/>
          <p:nvPr/>
        </p:nvSpPr>
        <p:spPr>
          <a:xfrm>
            <a:off x="11705508" y="1516423"/>
            <a:ext cx="24978068" cy="27776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94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Назва</a:t>
            </a:r>
            <a:r>
              <a:rPr dirty="0"/>
              <a:t> </a:t>
            </a:r>
            <a:r>
              <a:rPr dirty="0" err="1"/>
              <a:t>проекту</a:t>
            </a:r>
            <a:r>
              <a:rPr dirty="0"/>
              <a:t> </a:t>
            </a:r>
            <a:r>
              <a:rPr dirty="0" err="1"/>
              <a:t>будівництва</a:t>
            </a:r>
            <a:endParaRPr dirty="0"/>
          </a:p>
        </p:txBody>
      </p:sp>
      <p:pic>
        <p:nvPicPr>
          <p:cNvPr id="371" name="Ресурс 1.png" descr="Ресурс 1.png"/>
          <p:cNvPicPr>
            <a:picLocks noChangeAspect="1"/>
          </p:cNvPicPr>
          <p:nvPr/>
        </p:nvPicPr>
        <p:blipFill>
          <a:blip r:embed="rId5"/>
          <a:srcRect l="27" r="27"/>
          <a:stretch>
            <a:fillRect/>
          </a:stretch>
        </p:blipFill>
        <p:spPr>
          <a:xfrm>
            <a:off x="6224601" y="841516"/>
            <a:ext cx="4917821" cy="4775384"/>
          </a:xfrm>
          <a:prstGeom prst="rect">
            <a:avLst/>
          </a:prstGeom>
          <a:ln w="25400">
            <a:miter lim="400000"/>
          </a:ln>
          <a:effectLst>
            <a:outerShdw blurRad="711200" rotWithShape="0">
              <a:schemeClr val="accent1">
                <a:hueOff val="114395"/>
                <a:lumOff val="-24975"/>
                <a:alpha val="75000"/>
              </a:schemeClr>
            </a:outerShdw>
            <a:reflection stA="50000" endPos="40000" dir="5400000" sy="-100000" algn="bl" rotWithShape="0"/>
          </a:effectLst>
        </p:spPr>
      </p:pic>
      <p:sp>
        <p:nvSpPr>
          <p:cNvPr id="373" name="Прямоугольник"/>
          <p:cNvSpPr/>
          <p:nvPr/>
        </p:nvSpPr>
        <p:spPr>
          <a:xfrm flipH="1">
            <a:off x="19531584" y="18289944"/>
            <a:ext cx="28126944" cy="8816446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10481116"/>
          </a:gradFill>
          <a:ln w="25400">
            <a:miter lim="400000"/>
          </a:ln>
        </p:spPr>
        <p:txBody>
          <a:bodyPr lIns="101600" tIns="101600" rIns="101600" bIns="101600" anchor="ctr"/>
          <a:lstStyle/>
          <a:p>
            <a:pPr defTabSz="1651000">
              <a:defRPr sz="6400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5400000" scaled="0"/>
                </a:gra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74" name="Изображение" descr="Изображение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6409" y="2165886"/>
            <a:ext cx="3776061" cy="2524734"/>
          </a:xfrm>
          <a:prstGeom prst="rect">
            <a:avLst/>
          </a:prstGeom>
          <a:ln w="25400">
            <a:miter lim="400000"/>
          </a:ln>
          <a:effectLst>
            <a:outerShdw blurRad="177800" dist="25400" dir="5400000" rotWithShape="0">
              <a:schemeClr val="accent1">
                <a:hueOff val="114395"/>
                <a:lumOff val="-24975"/>
              </a:schemeClr>
            </a:outerShdw>
          </a:effectLst>
        </p:spPr>
      </p:pic>
      <p:sp>
        <p:nvSpPr>
          <p:cNvPr id="381" name="Адреса об’єкту"/>
          <p:cNvSpPr txBox="1"/>
          <p:nvPr/>
        </p:nvSpPr>
        <p:spPr>
          <a:xfrm>
            <a:off x="11705508" y="3707698"/>
            <a:ext cx="14387035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Адреса</a:t>
            </a:r>
            <a:r>
              <a:rPr dirty="0"/>
              <a:t> </a:t>
            </a:r>
            <a:r>
              <a:rPr dirty="0" err="1"/>
              <a:t>об’єкту</a:t>
            </a:r>
            <a:endParaRPr dirty="0"/>
          </a:p>
        </p:txBody>
      </p:sp>
      <p:sp>
        <p:nvSpPr>
          <p:cNvPr id="382" name="Прямоугольник"/>
          <p:cNvSpPr/>
          <p:nvPr/>
        </p:nvSpPr>
        <p:spPr>
          <a:xfrm>
            <a:off x="32321358" y="6511190"/>
            <a:ext cx="10904262" cy="9474950"/>
          </a:xfrm>
          <a:prstGeom prst="rect">
            <a:avLst/>
          </a:prstGeom>
          <a:gradFill>
            <a:gsLst>
              <a:gs pos="0">
                <a:schemeClr val="accent1">
                  <a:lumOff val="16847"/>
                  <a:alpha val="0"/>
                </a:schemeClr>
              </a:gs>
              <a:gs pos="100000">
                <a:schemeClr val="accent1">
                  <a:lumOff val="16847"/>
                </a:schemeClr>
              </a:gs>
            </a:gsLst>
            <a:lin ang="10481116"/>
          </a:gradFill>
          <a:ln w="25400">
            <a:miter lim="400000"/>
          </a:ln>
        </p:spPr>
        <p:txBody>
          <a:bodyPr lIns="101600" tIns="101600" rIns="101600" bIns="101600" anchor="ctr"/>
          <a:lstStyle/>
          <a:p>
            <a:pPr defTabSz="1651000">
              <a:defRPr sz="6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83" name="Основні види ремонтних робіт:…"/>
          <p:cNvSpPr txBox="1"/>
          <p:nvPr/>
        </p:nvSpPr>
        <p:spPr>
          <a:xfrm>
            <a:off x="32617689" y="8317927"/>
            <a:ext cx="13745179" cy="563436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wrap="square" lIns="101600" tIns="101600" rIns="101600" bIns="101600" anchor="ctr">
            <a:spAutoFit/>
          </a:bodyPr>
          <a:lstStyle/>
          <a:p>
            <a:pPr algn="l" defTabSz="449580">
              <a:lnSpc>
                <a:spcPct val="140000"/>
              </a:lnSpc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Основні</a:t>
            </a:r>
            <a:r>
              <a:rPr sz="3600" dirty="0"/>
              <a:t> </a:t>
            </a:r>
            <a:r>
              <a:rPr sz="3600" dirty="0" err="1"/>
              <a:t>види</a:t>
            </a:r>
            <a:r>
              <a:rPr sz="3600" dirty="0"/>
              <a:t>  </a:t>
            </a:r>
            <a:r>
              <a:rPr sz="3600" dirty="0" err="1"/>
              <a:t>робіт</a:t>
            </a:r>
            <a:r>
              <a:rPr sz="3600" dirty="0"/>
              <a:t>:</a:t>
            </a:r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  <a:p>
            <a:pPr marL="355600" indent="-355600" algn="l" defTabSz="449580">
              <a:lnSpc>
                <a:spcPct val="140000"/>
              </a:lnSpc>
              <a:buSzPct val="40000"/>
              <a:buBlip>
                <a:blip r:embed="rId7"/>
              </a:buBlip>
              <a:defRPr sz="2800" i="1" cap="all">
                <a:solidFill>
                  <a:schemeClr val="accent1">
                    <a:hueOff val="114395"/>
                    <a:lumOff val="-249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sz="3600" dirty="0" err="1"/>
              <a:t>вид</a:t>
            </a:r>
            <a:r>
              <a:rPr sz="3600" dirty="0"/>
              <a:t> </a:t>
            </a:r>
            <a:r>
              <a:rPr sz="3600" dirty="0" err="1"/>
              <a:t>робіт</a:t>
            </a:r>
            <a:endParaRPr sz="3600" dirty="0"/>
          </a:p>
        </p:txBody>
      </p:sp>
      <p:sp>
        <p:nvSpPr>
          <p:cNvPr id="384" name="Основне обладнання, що передбачено проЄктом:"/>
          <p:cNvSpPr txBox="1"/>
          <p:nvPr/>
        </p:nvSpPr>
        <p:spPr>
          <a:xfrm>
            <a:off x="31704353" y="22303268"/>
            <a:ext cx="12623550" cy="58285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>
            <a:lvl1pPr algn="r" defTabSz="449580">
              <a:lnSpc>
                <a:spcPct val="110000"/>
              </a:lnSpc>
              <a:defRPr sz="3400" i="1" cap="all">
                <a:solidFill>
                  <a:schemeClr val="accent1">
                    <a:lumOff val="-135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Основне</a:t>
            </a:r>
            <a:r>
              <a:rPr dirty="0"/>
              <a:t> </a:t>
            </a:r>
            <a:r>
              <a:rPr dirty="0" err="1"/>
              <a:t>обладнання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</a:t>
            </a:r>
            <a:r>
              <a:rPr dirty="0" err="1"/>
              <a:t>передбачено</a:t>
            </a:r>
            <a:r>
              <a:rPr dirty="0"/>
              <a:t> </a:t>
            </a:r>
            <a:r>
              <a:rPr dirty="0" err="1"/>
              <a:t>проЄктом</a:t>
            </a:r>
            <a:r>
              <a:rPr dirty="0"/>
              <a:t>:</a:t>
            </a:r>
          </a:p>
        </p:txBody>
      </p:sp>
      <p:sp>
        <p:nvSpPr>
          <p:cNvPr id="385" name="обладнання 0 млн грн"/>
          <p:cNvSpPr txBox="1"/>
          <p:nvPr/>
        </p:nvSpPr>
        <p:spPr>
          <a:xfrm>
            <a:off x="31852257" y="23030837"/>
            <a:ext cx="14387034" cy="80177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r" defTabSz="449580">
              <a:lnSpc>
                <a:spcPct val="120000"/>
              </a:lnSpc>
              <a:defRPr sz="3400" i="1" cap="all"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>
                <a:solidFill>
                  <a:srgbClr val="000000"/>
                </a:solidFill>
              </a:rPr>
              <a:t>обладнання</a:t>
            </a:r>
            <a:r>
              <a:t> </a:t>
            </a:r>
            <a:r>
              <a:rPr sz="5200">
                <a:solidFill>
                  <a:schemeClr val="accent5">
                    <a:lumOff val="-29866"/>
                  </a:schemeClr>
                </a:solidFill>
              </a:rPr>
              <a:t>0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 млн грн</a:t>
            </a:r>
          </a:p>
        </p:txBody>
      </p:sp>
      <p:sp>
        <p:nvSpPr>
          <p:cNvPr id="386" name="Загальна кошторисна вартість 0 млн грн…"/>
          <p:cNvSpPr txBox="1"/>
          <p:nvPr/>
        </p:nvSpPr>
        <p:spPr>
          <a:xfrm>
            <a:off x="31704353" y="17393760"/>
            <a:ext cx="15635003" cy="40893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wrap="square" lIns="101600" tIns="101600" rIns="101600" bIns="101600" anchor="ctr">
            <a:spAutoFit/>
          </a:bodyPr>
          <a:lstStyle/>
          <a:p>
            <a:pPr algn="l" defTabSz="449580">
              <a:lnSpc>
                <a:spcPct val="110000"/>
              </a:lnSpc>
              <a:defRPr i="1" cap="all">
                <a:solidFill>
                  <a:schemeClr val="accent5">
                    <a:lumOff val="-29866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/>
              <a:t>Загальна</a:t>
            </a:r>
            <a:r>
              <a:rPr dirty="0"/>
              <a:t> </a:t>
            </a:r>
            <a:r>
              <a:rPr dirty="0" err="1"/>
              <a:t>кошторисна</a:t>
            </a:r>
            <a:r>
              <a:rPr dirty="0"/>
              <a:t> </a:t>
            </a:r>
            <a:r>
              <a:rPr dirty="0" err="1"/>
              <a:t>вартість</a:t>
            </a:r>
            <a:r>
              <a:rPr dirty="0"/>
              <a:t> </a:t>
            </a:r>
            <a:r>
              <a:rPr sz="7200" dirty="0"/>
              <a:t>0</a:t>
            </a:r>
            <a:r>
              <a:rPr dirty="0"/>
              <a:t> </a:t>
            </a:r>
            <a:r>
              <a:rPr dirty="0" err="1"/>
              <a:t>млн</a:t>
            </a:r>
            <a:r>
              <a:rPr dirty="0"/>
              <a:t> </a:t>
            </a:r>
            <a:r>
              <a:rPr dirty="0" err="1" smtClean="0"/>
              <a:t>грн</a:t>
            </a:r>
            <a:r>
              <a:rPr lang="uk-UA" dirty="0"/>
              <a:t> </a:t>
            </a:r>
            <a:r>
              <a:rPr lang="uk-UA" dirty="0" smtClean="0"/>
              <a:t>(очікувана вартість, у разі відсутності ПКД</a:t>
            </a:r>
          </a:p>
          <a:p>
            <a:pPr algn="l" defTabSz="449580">
              <a:lnSpc>
                <a:spcPct val="110000"/>
              </a:lnSpc>
              <a:defRPr i="1" cap="all">
                <a:solidFill>
                  <a:schemeClr val="accent5">
                    <a:lumOff val="-29866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smtClean="0"/>
              <a:t>       </a:t>
            </a:r>
            <a:endParaRPr dirty="0"/>
          </a:p>
          <a:p>
            <a:pPr algn="l" defTabSz="449580">
              <a:lnSpc>
                <a:spcPct val="130000"/>
              </a:lnSpc>
              <a:defRPr sz="3400" i="1" cap="all">
                <a:solidFill>
                  <a:schemeClr val="accent1">
                    <a:lumOff val="-13575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rPr dirty="0" err="1"/>
              <a:t>Середня</a:t>
            </a:r>
            <a:r>
              <a:rPr dirty="0"/>
              <a:t> </a:t>
            </a:r>
            <a:r>
              <a:rPr dirty="0" err="1"/>
              <a:t>вартість</a:t>
            </a:r>
            <a:r>
              <a:rPr dirty="0"/>
              <a:t> </a:t>
            </a:r>
            <a:r>
              <a:rPr sz="4700" dirty="0"/>
              <a:t>1 </a:t>
            </a:r>
            <a:r>
              <a:rPr dirty="0"/>
              <a:t>м</a:t>
            </a:r>
            <a:r>
              <a:rPr baseline="31999" dirty="0"/>
              <a:t>2</a:t>
            </a:r>
            <a:r>
              <a:rPr dirty="0"/>
              <a:t> </a:t>
            </a:r>
            <a:r>
              <a:rPr dirty="0" err="1"/>
              <a:t>ремонтних</a:t>
            </a:r>
            <a:r>
              <a:rPr dirty="0"/>
              <a:t> </a:t>
            </a:r>
            <a:r>
              <a:rPr dirty="0" err="1"/>
              <a:t>робіт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об’єкту</a:t>
            </a:r>
            <a:r>
              <a:rPr baseline="31999" dirty="0"/>
              <a:t>  </a:t>
            </a:r>
            <a:r>
              <a:rPr sz="5200" dirty="0">
                <a:solidFill>
                  <a:schemeClr val="accent5">
                    <a:lumOff val="-29866"/>
                  </a:schemeClr>
                </a:solidFill>
              </a:rPr>
              <a:t>0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 </a:t>
            </a:r>
            <a:r>
              <a:rPr dirty="0" err="1">
                <a:solidFill>
                  <a:schemeClr val="accent5">
                    <a:lumOff val="-29866"/>
                  </a:schemeClr>
                </a:solidFill>
              </a:rPr>
              <a:t>грн</a:t>
            </a:r>
            <a:endParaRPr dirty="0">
              <a:solidFill>
                <a:schemeClr val="accent5">
                  <a:lumOff val="-29866"/>
                </a:schemeClr>
              </a:solidFill>
            </a:endParaRPr>
          </a:p>
        </p:txBody>
      </p:sp>
      <p:sp>
        <p:nvSpPr>
          <p:cNvPr id="399" name="Прямоугольник"/>
          <p:cNvSpPr/>
          <p:nvPr/>
        </p:nvSpPr>
        <p:spPr>
          <a:xfrm>
            <a:off x="31820032" y="24890074"/>
            <a:ext cx="12392189" cy="1658092"/>
          </a:xfrm>
          <a:prstGeom prst="rect">
            <a:avLst/>
          </a:prstGeom>
          <a:gradFill>
            <a:gsLst>
              <a:gs pos="0">
                <a:schemeClr val="accent4">
                  <a:hueOff val="348544"/>
                  <a:lumOff val="7139"/>
                  <a:alpha val="0"/>
                </a:schemeClr>
              </a:gs>
              <a:gs pos="100000">
                <a:schemeClr val="accent4">
                  <a:hueOff val="348544"/>
                  <a:lumOff val="7139"/>
                </a:schemeClr>
              </a:gs>
            </a:gsLst>
            <a:lin ang="10481116"/>
          </a:gradFill>
          <a:ln w="25400">
            <a:miter lim="400000"/>
          </a:ln>
        </p:spPr>
        <p:txBody>
          <a:bodyPr lIns="101600" tIns="101600" rIns="101600" bIns="101600" anchor="ctr"/>
          <a:lstStyle/>
          <a:p>
            <a:pPr defTabSz="1651000">
              <a:defRPr sz="6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00" name="Термін реалізації проЄкту 0000-0000 рр."/>
          <p:cNvSpPr txBox="1"/>
          <p:nvPr/>
        </p:nvSpPr>
        <p:spPr>
          <a:xfrm>
            <a:off x="32617689" y="25240234"/>
            <a:ext cx="13688192" cy="95777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>
            <a:spAutoFit/>
          </a:bodyPr>
          <a:lstStyle/>
          <a:p>
            <a:pPr algn="r" defTabSz="449580">
              <a:lnSpc>
                <a:spcPct val="110000"/>
              </a:lnSpc>
              <a:defRPr i="1" cap="all">
                <a:solidFill>
                  <a:schemeClr val="accent4">
                    <a:hueOff val="-1247790"/>
                    <a:lumOff val="-12326"/>
                  </a:schemeClr>
                </a:solidFill>
                <a:latin typeface="HeliosCondBlackC"/>
                <a:ea typeface="HeliosCondBlackC"/>
                <a:cs typeface="HeliosCondBlackC"/>
                <a:sym typeface="HeliosCondBlackC"/>
              </a:defRPr>
            </a:pPr>
            <a:r>
              <a:t>Термін реалізації проЄкту </a:t>
            </a:r>
            <a:r>
              <a:rPr sz="6500"/>
              <a:t>0000-0000 </a:t>
            </a:r>
            <a:r>
              <a:rPr sz="6500" cap="none"/>
              <a:t>рр.</a:t>
            </a:r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xmlns="" id="{DF7D0E34-392E-49B2-A44D-1DD584DD8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202079"/>
              </p:ext>
            </p:extLst>
          </p:nvPr>
        </p:nvGraphicFramePr>
        <p:xfrm>
          <a:off x="1259565" y="7340124"/>
          <a:ext cx="29777733" cy="193896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16214">
                  <a:extLst>
                    <a:ext uri="{9D8B030D-6E8A-4147-A177-3AD203B41FA5}">
                      <a16:colId xmlns:a16="http://schemas.microsoft.com/office/drawing/2014/main" xmlns="" val="59010445"/>
                    </a:ext>
                  </a:extLst>
                </a:gridCol>
                <a:gridCol w="21261519">
                  <a:extLst>
                    <a:ext uri="{9D8B030D-6E8A-4147-A177-3AD203B41FA5}">
                      <a16:colId xmlns:a16="http://schemas.microsoft.com/office/drawing/2014/main" xmlns="" val="2876048385"/>
                    </a:ext>
                  </a:extLst>
                </a:gridCol>
              </a:tblGrid>
              <a:tr h="5246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b="1" dirty="0">
                          <a:effectLst/>
                        </a:rPr>
                        <a:t>3агальні характеристики проекту </a:t>
                      </a:r>
                      <a:r>
                        <a:rPr lang="uk-UA" sz="4000" b="1" dirty="0">
                          <a:solidFill>
                            <a:srgbClr val="FF0000"/>
                          </a:solidFill>
                          <a:effectLst/>
                        </a:rPr>
                        <a:t>ПІСЛЯ (зокрема)</a:t>
                      </a:r>
                      <a:endParaRPr lang="uk-UA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Загальна площа проекту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Фактична потужність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Кількість поверхів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Кількість корпусів (перелік корпусів)  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77931375"/>
                  </a:ext>
                </a:extLst>
              </a:tr>
              <a:tr h="1736667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0" dirty="0" err="1" smtClean="0">
                          <a:effectLst/>
                        </a:rPr>
                        <a:t>Кількість</a:t>
                      </a:r>
                      <a:r>
                        <a:rPr lang="ru-RU" sz="4000" dirty="0" smtClean="0">
                          <a:effectLst/>
                        </a:rPr>
                        <a:t> </a:t>
                      </a:r>
                      <a:r>
                        <a:rPr lang="ru-RU" sz="4000" dirty="0" err="1" smtClean="0">
                          <a:effectLst/>
                        </a:rPr>
                        <a:t>осіб</a:t>
                      </a:r>
                      <a:r>
                        <a:rPr lang="ru-RU" sz="4000" dirty="0" smtClean="0">
                          <a:effectLst/>
                        </a:rPr>
                        <a:t>, </a:t>
                      </a:r>
                      <a:r>
                        <a:rPr lang="ru-RU" sz="4000" dirty="0" err="1" smtClean="0">
                          <a:effectLst/>
                        </a:rPr>
                        <a:t>які</a:t>
                      </a:r>
                      <a:r>
                        <a:rPr lang="ru-RU" sz="4000" dirty="0" smtClean="0">
                          <a:effectLst/>
                        </a:rPr>
                        <a:t> </a:t>
                      </a:r>
                      <a:r>
                        <a:rPr lang="ru-RU" sz="4000" dirty="0" err="1" smtClean="0">
                          <a:effectLst/>
                        </a:rPr>
                        <a:t>обслуговуються</a:t>
                      </a:r>
                      <a:r>
                        <a:rPr lang="ru-RU" sz="4000" dirty="0" smtClean="0">
                          <a:effectLst/>
                        </a:rPr>
                        <a:t> у </a:t>
                      </a:r>
                      <a:r>
                        <a:rPr lang="ru-RU" sz="4000" dirty="0" err="1" smtClean="0">
                          <a:effectLst/>
                        </a:rPr>
                        <a:t>закладі</a:t>
                      </a:r>
                      <a:r>
                        <a:rPr lang="ru-RU" sz="4000" dirty="0" smtClean="0">
                          <a:effectLst/>
                        </a:rPr>
                        <a:t> ____ </a:t>
                      </a:r>
                      <a:r>
                        <a:rPr lang="ru-RU" sz="4000" dirty="0" err="1" smtClean="0">
                          <a:effectLst/>
                        </a:rPr>
                        <a:t>осіб</a:t>
                      </a:r>
                      <a:r>
                        <a:rPr lang="ru-RU" sz="4000" dirty="0" smtClean="0">
                          <a:effectLst/>
                        </a:rPr>
                        <a:t>, з </a:t>
                      </a:r>
                      <a:r>
                        <a:rPr lang="ru-RU" sz="4000" dirty="0" err="1" smtClean="0">
                          <a:effectLst/>
                        </a:rPr>
                        <a:t>яких</a:t>
                      </a:r>
                      <a:r>
                        <a:rPr lang="ru-RU" sz="4000" dirty="0" smtClean="0">
                          <a:effectLst/>
                        </a:rPr>
                        <a:t> </a:t>
                      </a:r>
                      <a:r>
                        <a:rPr lang="ru-RU" sz="4000" dirty="0" err="1" smtClean="0">
                          <a:effectLst/>
                        </a:rPr>
                        <a:t>внутрішньо</a:t>
                      </a:r>
                      <a:r>
                        <a:rPr lang="ru-RU" sz="4000" baseline="0" dirty="0" smtClean="0">
                          <a:effectLst/>
                        </a:rPr>
                        <a:t> </a:t>
                      </a:r>
                      <a:r>
                        <a:rPr lang="ru-RU" sz="4000" baseline="0" dirty="0" err="1" smtClean="0">
                          <a:effectLst/>
                        </a:rPr>
                        <a:t>переміщені</a:t>
                      </a:r>
                      <a:r>
                        <a:rPr lang="ru-RU" sz="4000" baseline="0" dirty="0" smtClean="0">
                          <a:effectLst/>
                        </a:rPr>
                        <a:t> особи _____ </a:t>
                      </a:r>
                      <a:r>
                        <a:rPr lang="ru-RU" sz="4000" baseline="0" dirty="0" err="1" smtClean="0">
                          <a:effectLst/>
                        </a:rPr>
                        <a:t>осіб</a:t>
                      </a:r>
                      <a:endParaRPr lang="ru-RU" sz="4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 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 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62164887"/>
                  </a:ext>
                </a:extLst>
              </a:tr>
              <a:tr h="1669691">
                <a:tc gridSpan="2">
                  <a:txBody>
                    <a:bodyPr/>
                    <a:lstStyle/>
                    <a:p>
                      <a:pPr marL="0" marR="0" lvl="0" indent="0" algn="l" defTabSz="1168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4000" dirty="0"/>
                        <a:t>Наявність затвердженої ПКД, дата та номер </a:t>
                      </a:r>
                      <a:endParaRPr kumimoji="0" lang="uk-UA" sz="40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5E5E5E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400"/>
                        </a:spcAft>
                      </a:pP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420827686"/>
                  </a:ext>
                </a:extLst>
              </a:tr>
              <a:tr h="107363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Очікувані результати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4000" dirty="0">
                          <a:effectLst/>
                        </a:rPr>
                        <a:t>Наприклад: Покращення якості послуг за результатами реалізації проекту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0" dirty="0" err="1">
                          <a:effectLst/>
                        </a:rPr>
                        <a:t>Збільшена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запланована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потужність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об'єкту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після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r>
                        <a:rPr lang="ru-RU" sz="4000" dirty="0" err="1">
                          <a:effectLst/>
                        </a:rPr>
                        <a:t>реалізації</a:t>
                      </a:r>
                      <a:r>
                        <a:rPr lang="ru-RU" sz="4000" dirty="0">
                          <a:effectLst/>
                        </a:rPr>
                        <a:t> проекту - </a:t>
                      </a:r>
                      <a:r>
                        <a:rPr lang="ru-RU" sz="4000" dirty="0" err="1">
                          <a:effectLst/>
                        </a:rPr>
                        <a:t>осбі</a:t>
                      </a:r>
                      <a:r>
                        <a:rPr lang="uk-UA" sz="4000" dirty="0">
                          <a:effectLst/>
                        </a:rPr>
                        <a:t/>
                      </a:r>
                      <a:br>
                        <a:rPr lang="uk-UA" sz="4000" dirty="0">
                          <a:effectLst/>
                        </a:rPr>
                      </a:br>
                      <a:r>
                        <a:rPr lang="uk-UA" sz="4000" dirty="0">
                          <a:effectLst/>
                        </a:rPr>
                        <a:t> Економічна ефективність (1. Зниження експлуатаційних витрат на утримання будівель</a:t>
                      </a:r>
                      <a:br>
                        <a:rPr lang="uk-UA" sz="4000" dirty="0">
                          <a:effectLst/>
                        </a:rPr>
                      </a:br>
                      <a:r>
                        <a:rPr lang="uk-UA" sz="4000" dirty="0">
                          <a:effectLst/>
                        </a:rPr>
                        <a:t>2. Продовження терміну експлуатації будівлі )</a:t>
                      </a:r>
                      <a:br>
                        <a:rPr lang="uk-UA" sz="4000" dirty="0">
                          <a:effectLst/>
                        </a:rPr>
                      </a:br>
                      <a:r>
                        <a:rPr lang="uk-UA" sz="4000" dirty="0">
                          <a:effectLst/>
                        </a:rPr>
                        <a:t> Енергоефективність Очікуване зниження споживання теплової енергії до 20%</a:t>
                      </a:r>
                      <a:endParaRPr lang="uk-UA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2817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Ресурс 2.png" descr="Ресурс 2.png"/>
          <p:cNvPicPr>
            <a:picLocks noChangeAspect="1"/>
          </p:cNvPicPr>
          <p:nvPr/>
        </p:nvPicPr>
        <p:blipFill>
          <a:blip r:embed="rId3">
            <a:alphaModFix amt="29580"/>
          </a:blip>
          <a:srcRect r="14" b="-21"/>
          <a:stretch>
            <a:fillRect/>
          </a:stretch>
        </p:blipFill>
        <p:spPr>
          <a:xfrm>
            <a:off x="20757" y="-157289"/>
            <a:ext cx="48876852" cy="27411850"/>
          </a:xfrm>
          <a:prstGeom prst="rect">
            <a:avLst/>
          </a:prstGeom>
          <a:ln w="25400">
            <a:miter lim="400000"/>
          </a:ln>
        </p:spPr>
      </p:pic>
      <p:pic>
        <p:nvPicPr>
          <p:cNvPr id="367" name="Ресурс 3.png" descr="Ресурс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495" y="-72094"/>
            <a:ext cx="7045751" cy="13189644"/>
          </a:xfrm>
          <a:prstGeom prst="rect">
            <a:avLst/>
          </a:prstGeom>
          <a:ln w="25400">
            <a:miter lim="400000"/>
          </a:ln>
        </p:spPr>
      </p:pic>
      <p:pic>
        <p:nvPicPr>
          <p:cNvPr id="368" name="Ресурс 3.png" descr="Ресурс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1851858" y="15984556"/>
            <a:ext cx="7045751" cy="13189644"/>
          </a:xfrm>
          <a:prstGeom prst="rect">
            <a:avLst/>
          </a:prstGeom>
          <a:ln w="25400">
            <a:miter lim="400000"/>
          </a:ln>
        </p:spPr>
      </p:pic>
      <p:sp>
        <p:nvSpPr>
          <p:cNvPr id="370" name="Назва проекту будівництва"/>
          <p:cNvSpPr txBox="1"/>
          <p:nvPr/>
        </p:nvSpPr>
        <p:spPr>
          <a:xfrm>
            <a:off x="11705508" y="1516423"/>
            <a:ext cx="18219311" cy="27776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9400" i="1" cap="all">
                <a:gradFill flip="none" rotWithShape="1">
                  <a:gsLst>
                    <a:gs pos="0">
                      <a:schemeClr val="accent1">
                        <a:lumOff val="16847"/>
                      </a:schemeClr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Назва</a:t>
            </a:r>
            <a:r>
              <a:rPr dirty="0"/>
              <a:t> </a:t>
            </a:r>
            <a:r>
              <a:rPr dirty="0" err="1"/>
              <a:t>проекту</a:t>
            </a:r>
            <a:r>
              <a:rPr dirty="0"/>
              <a:t> </a:t>
            </a:r>
            <a:r>
              <a:rPr dirty="0" err="1"/>
              <a:t>будівництва</a:t>
            </a:r>
            <a:endParaRPr dirty="0"/>
          </a:p>
        </p:txBody>
      </p:sp>
      <p:pic>
        <p:nvPicPr>
          <p:cNvPr id="371" name="Ресурс 1.png" descr="Ресурс 1.png"/>
          <p:cNvPicPr>
            <a:picLocks noChangeAspect="1"/>
          </p:cNvPicPr>
          <p:nvPr/>
        </p:nvPicPr>
        <p:blipFill>
          <a:blip r:embed="rId5"/>
          <a:srcRect l="27" r="27"/>
          <a:stretch>
            <a:fillRect/>
          </a:stretch>
        </p:blipFill>
        <p:spPr>
          <a:xfrm>
            <a:off x="6224601" y="841516"/>
            <a:ext cx="4917821" cy="4775384"/>
          </a:xfrm>
          <a:prstGeom prst="rect">
            <a:avLst/>
          </a:prstGeom>
          <a:ln w="25400">
            <a:miter lim="400000"/>
          </a:ln>
          <a:effectLst>
            <a:outerShdw blurRad="711200" rotWithShape="0">
              <a:schemeClr val="accent1">
                <a:hueOff val="114395"/>
                <a:lumOff val="-24975"/>
                <a:alpha val="75000"/>
              </a:schemeClr>
            </a:outerShdw>
            <a:reflection stA="50000" endPos="40000" dir="5400000" sy="-100000" algn="bl" rotWithShape="0"/>
          </a:effectLst>
        </p:spPr>
      </p:pic>
      <p:pic>
        <p:nvPicPr>
          <p:cNvPr id="374" name="Изображение" descr="Изображение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6409" y="2165886"/>
            <a:ext cx="3776061" cy="2524734"/>
          </a:xfrm>
          <a:prstGeom prst="rect">
            <a:avLst/>
          </a:prstGeom>
          <a:ln w="25400">
            <a:miter lim="400000"/>
          </a:ln>
          <a:effectLst>
            <a:outerShdw blurRad="177800" dist="25400" dir="5400000" rotWithShape="0">
              <a:schemeClr val="accent1">
                <a:hueOff val="114395"/>
                <a:lumOff val="-24975"/>
              </a:schemeClr>
            </a:outerShdw>
          </a:effectLst>
        </p:spPr>
      </p:pic>
      <p:sp>
        <p:nvSpPr>
          <p:cNvPr id="381" name="Адреса об’єкту"/>
          <p:cNvSpPr txBox="1"/>
          <p:nvPr/>
        </p:nvSpPr>
        <p:spPr>
          <a:xfrm>
            <a:off x="11705508" y="3707698"/>
            <a:ext cx="14387035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dirty="0" err="1"/>
              <a:t>Адреса</a:t>
            </a:r>
            <a:r>
              <a:rPr dirty="0"/>
              <a:t> </a:t>
            </a:r>
            <a:r>
              <a:rPr dirty="0" err="1"/>
              <a:t>об’єкту</a:t>
            </a:r>
            <a:endParaRPr dirty="0"/>
          </a:p>
        </p:txBody>
      </p:sp>
      <p:sp>
        <p:nvSpPr>
          <p:cNvPr id="32" name="Прямокутник 31">
            <a:extLst>
              <a:ext uri="{FF2B5EF4-FFF2-40B4-BE49-F238E27FC236}">
                <a16:creationId xmlns:a16="http://schemas.microsoft.com/office/drawing/2014/main" xmlns="" id="{FE5F9C76-D906-49B4-AD46-350F61C46F0F}"/>
              </a:ext>
            </a:extLst>
          </p:cNvPr>
          <p:cNvSpPr/>
          <p:nvPr/>
        </p:nvSpPr>
        <p:spPr>
          <a:xfrm>
            <a:off x="1846230" y="6541886"/>
            <a:ext cx="21166577" cy="736828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2" name="Адреса об’єкту">
            <a:extLst>
              <a:ext uri="{FF2B5EF4-FFF2-40B4-BE49-F238E27FC236}">
                <a16:creationId xmlns:a16="http://schemas.microsoft.com/office/drawing/2014/main" xmlns="" id="{E412AC70-9364-417E-93F4-A3DF30935D71}"/>
              </a:ext>
            </a:extLst>
          </p:cNvPr>
          <p:cNvSpPr txBox="1"/>
          <p:nvPr/>
        </p:nvSpPr>
        <p:spPr>
          <a:xfrm>
            <a:off x="3455697" y="6942270"/>
            <a:ext cx="17518826" cy="71462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tx1"/>
                </a:solidFill>
              </a:rPr>
              <a:t>Фото ПІСЛЯ </a:t>
            </a:r>
            <a:r>
              <a:rPr lang="ru-RU" dirty="0" err="1">
                <a:solidFill>
                  <a:schemeClr val="tx1"/>
                </a:solidFill>
              </a:rPr>
              <a:t>Внутрішні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коридори</a:t>
            </a:r>
            <a:r>
              <a:rPr lang="ru-RU" dirty="0">
                <a:solidFill>
                  <a:schemeClr val="tx1"/>
                </a:solidFill>
              </a:rPr>
              <a:t>, сходи, </a:t>
            </a:r>
            <a:r>
              <a:rPr lang="ru-RU" dirty="0" err="1">
                <a:solidFill>
                  <a:schemeClr val="tx1"/>
                </a:solidFill>
              </a:rPr>
              <a:t>кімнати</a:t>
            </a:r>
            <a:r>
              <a:rPr lang="ru-RU" dirty="0">
                <a:solidFill>
                  <a:schemeClr val="tx1"/>
                </a:solidFill>
              </a:rPr>
              <a:t>, горище, </a:t>
            </a:r>
            <a:r>
              <a:rPr lang="ru-RU" dirty="0" err="1">
                <a:solidFill>
                  <a:schemeClr val="tx1"/>
                </a:solidFill>
              </a:rPr>
              <a:t>санвузол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їдальня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актовий</a:t>
            </a:r>
            <a:r>
              <a:rPr lang="ru-RU" dirty="0">
                <a:solidFill>
                  <a:schemeClr val="tx1"/>
                </a:solidFill>
              </a:rPr>
              <a:t> зал, </a:t>
            </a:r>
            <a:r>
              <a:rPr lang="ru-RU" dirty="0" err="1">
                <a:solidFill>
                  <a:schemeClr val="tx1"/>
                </a:solidFill>
              </a:rPr>
              <a:t>спортивний</a:t>
            </a:r>
            <a:r>
              <a:rPr lang="ru-RU" dirty="0">
                <a:solidFill>
                  <a:schemeClr val="tx1"/>
                </a:solidFill>
              </a:rPr>
              <a:t> зал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) .</a:t>
            </a:r>
          </a:p>
          <a:p>
            <a:r>
              <a:rPr lang="ru-RU" dirty="0" err="1">
                <a:solidFill>
                  <a:schemeClr val="tx1"/>
                </a:solidFill>
              </a:rPr>
              <a:t>Зовнішні</a:t>
            </a:r>
            <a:r>
              <a:rPr lang="ru-RU" dirty="0">
                <a:solidFill>
                  <a:schemeClr val="tx1"/>
                </a:solidFill>
              </a:rPr>
              <a:t> (фасад, </a:t>
            </a:r>
            <a:r>
              <a:rPr lang="ru-RU" dirty="0" err="1">
                <a:solidFill>
                  <a:schemeClr val="tx1"/>
                </a:solidFill>
              </a:rPr>
              <a:t>покрівля</a:t>
            </a:r>
            <a:r>
              <a:rPr lang="ru-RU" dirty="0">
                <a:solidFill>
                  <a:schemeClr val="tx1"/>
                </a:solidFill>
              </a:rPr>
              <a:t>, прилегла </a:t>
            </a:r>
            <a:r>
              <a:rPr lang="ru-RU" dirty="0" err="1">
                <a:solidFill>
                  <a:schemeClr val="tx1"/>
                </a:solidFill>
              </a:rPr>
              <a:t>територія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5" name="Прямокутник 44">
            <a:extLst>
              <a:ext uri="{FF2B5EF4-FFF2-40B4-BE49-F238E27FC236}">
                <a16:creationId xmlns:a16="http://schemas.microsoft.com/office/drawing/2014/main" xmlns="" id="{1FC9C2DE-7A07-4B39-A31E-4C46F6DAAF1F}"/>
              </a:ext>
            </a:extLst>
          </p:cNvPr>
          <p:cNvSpPr/>
          <p:nvPr/>
        </p:nvSpPr>
        <p:spPr>
          <a:xfrm>
            <a:off x="2179583" y="16366259"/>
            <a:ext cx="6103751" cy="443867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6" name="Адреса об’єкту">
            <a:extLst>
              <a:ext uri="{FF2B5EF4-FFF2-40B4-BE49-F238E27FC236}">
                <a16:creationId xmlns:a16="http://schemas.microsoft.com/office/drawing/2014/main" xmlns="" id="{30134EF6-DBCF-4147-B478-4E26B82AAF82}"/>
              </a:ext>
            </a:extLst>
          </p:cNvPr>
          <p:cNvSpPr txBox="1"/>
          <p:nvPr/>
        </p:nvSpPr>
        <p:spPr>
          <a:xfrm>
            <a:off x="4247726" y="17153294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Прямокутник 46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9641899" y="1704543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1" name="Прямокутник 50">
            <a:extLst>
              <a:ext uri="{FF2B5EF4-FFF2-40B4-BE49-F238E27FC236}">
                <a16:creationId xmlns:a16="http://schemas.microsoft.com/office/drawing/2014/main" xmlns="" id="{EFAA3FC8-6C7C-4F95-AFAD-F1A5E0FFB2BA}"/>
              </a:ext>
            </a:extLst>
          </p:cNvPr>
          <p:cNvSpPr/>
          <p:nvPr/>
        </p:nvSpPr>
        <p:spPr>
          <a:xfrm>
            <a:off x="2064753" y="21889054"/>
            <a:ext cx="6103751" cy="443867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5" name="Адреса об’єкту">
            <a:extLst>
              <a:ext uri="{FF2B5EF4-FFF2-40B4-BE49-F238E27FC236}">
                <a16:creationId xmlns:a16="http://schemas.microsoft.com/office/drawing/2014/main" xmlns="" id="{06CDA391-2EEB-4DAC-8A90-993AD480A4B2}"/>
              </a:ext>
            </a:extLst>
          </p:cNvPr>
          <p:cNvSpPr txBox="1"/>
          <p:nvPr/>
        </p:nvSpPr>
        <p:spPr>
          <a:xfrm>
            <a:off x="4291300" y="22886123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6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12215110" y="20356616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Прямокутник 25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18382932" y="1704543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7" name="Прямокутник 26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27123965" y="1704543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8" name="Прямокутник 27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35864998" y="17045437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9" name="Прямокутник 28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24264410" y="6485322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xmlns="" id="{FB0A00CB-A227-4268-B424-53BCBF654B7B}"/>
              </a:ext>
            </a:extLst>
          </p:cNvPr>
          <p:cNvSpPr/>
          <p:nvPr/>
        </p:nvSpPr>
        <p:spPr>
          <a:xfrm>
            <a:off x="34862623" y="6485322"/>
            <a:ext cx="7016710" cy="83946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solidFill>
              <a:srgbClr val="00B0F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0" marR="0" indent="0" algn="ctr" defTabSz="1651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6400" b="0" i="0" u="none" strike="noStrike" cap="none" spc="0" normalizeH="0" baseline="0">
              <a:ln>
                <a:solidFill>
                  <a:schemeClr val="bg1"/>
                </a:solidFill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1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26464059" y="9629285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20997326" y="20116800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29924819" y="20116800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38625192" y="20116800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Адреса об’єкту">
            <a:extLst>
              <a:ext uri="{FF2B5EF4-FFF2-40B4-BE49-F238E27FC236}">
                <a16:creationId xmlns:a16="http://schemas.microsoft.com/office/drawing/2014/main" xmlns="" id="{20C471E6-373E-48F9-9683-9B54E516CBE3}"/>
              </a:ext>
            </a:extLst>
          </p:cNvPr>
          <p:cNvSpPr txBox="1"/>
          <p:nvPr/>
        </p:nvSpPr>
        <p:spPr>
          <a:xfrm>
            <a:off x="37014221" y="9796501"/>
            <a:ext cx="2713513" cy="17722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l">
              <a:defRPr sz="5000" i="1">
                <a:gradFill flip="none" rotWithShape="1">
                  <a:gsLst>
                    <a:gs pos="0">
                      <a:srgbClr val="929292"/>
                    </a:gs>
                    <a:gs pos="100000">
                      <a:srgbClr val="000000"/>
                    </a:gs>
                  </a:gsLst>
                  <a:lin ang="0" scaled="0"/>
                </a:gradFill>
                <a:latin typeface="HeliosCondBlackC"/>
                <a:ea typeface="HeliosCondBlackC"/>
                <a:cs typeface="HeliosCondBlackC"/>
                <a:sym typeface="HeliosCondBlackC"/>
              </a:defRPr>
            </a:lvl1pPr>
          </a:lstStyle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Фото </a:t>
            </a:r>
            <a:r>
              <a:rPr lang="uk-UA" dirty="0">
                <a:solidFill>
                  <a:schemeClr val="bg2">
                    <a:lumMod val="10000"/>
                  </a:schemeClr>
                </a:solidFill>
              </a:rPr>
              <a:t>після</a:t>
            </a:r>
            <a:endParaRPr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7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>
        <a:spAutoFit/>
      </a:bodyPr>
      <a:lstStyle>
        <a:defPPr marL="0" marR="0" indent="0" algn="ctr" defTabSz="16510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>
        <a:spAutoFit/>
      </a:bodyPr>
      <a:lstStyle>
        <a:defPPr marL="0" marR="0" indent="0" algn="ctr" defTabSz="48766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>
        <a:spAutoFit/>
      </a:bodyPr>
      <a:lstStyle>
        <a:defPPr marL="0" marR="0" indent="0" algn="ctr" defTabSz="16510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01600" tIns="101600" rIns="101600" bIns="101600" numCol="1" spcCol="38100" rtlCol="0" anchor="ctr">
        <a:spAutoFit/>
      </a:bodyPr>
      <a:lstStyle>
        <a:defPPr marL="0" marR="0" indent="0" algn="ctr" defTabSz="487667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371</Words>
  <Application>Microsoft Office PowerPoint</Application>
  <PresentationFormat>Произвольный</PresentationFormat>
  <Paragraphs>70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HeliosCondBlackC</vt:lpstr>
      <vt:lpstr>Helvetica Neue</vt:lpstr>
      <vt:lpstr>Helvetica Neue Medium</vt:lpstr>
      <vt:lpstr>Times New Roman</vt:lpstr>
      <vt:lpstr>21_BasicWhite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TSS</dc:creator>
  <cp:lastModifiedBy>Бабак Юлія Віталіївна</cp:lastModifiedBy>
  <cp:revision>29</cp:revision>
  <cp:lastPrinted>2021-09-02T14:57:24Z</cp:lastPrinted>
  <dcterms:modified xsi:type="dcterms:W3CDTF">2023-05-19T07:04:07Z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779476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