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57" r:id="rId6"/>
    <p:sldId id="260" r:id="rId7"/>
    <p:sldId id="262" r:id="rId8"/>
    <p:sldId id="268" r:id="rId9"/>
    <p:sldId id="263" r:id="rId10"/>
    <p:sldId id="264" r:id="rId11"/>
    <p:sldId id="265" r:id="rId12"/>
    <p:sldId id="267" r:id="rId13"/>
    <p:sldId id="266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Hárok1!$B$2:$B$9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Hárok1!$C$2:$C$9</c:f>
              <c:numCache>
                <c:formatCode>General</c:formatCode>
                <c:ptCount val="8"/>
                <c:pt idx="0">
                  <c:v>860</c:v>
                </c:pt>
                <c:pt idx="1">
                  <c:v>11432</c:v>
                </c:pt>
                <c:pt idx="2">
                  <c:v>20363</c:v>
                </c:pt>
                <c:pt idx="3">
                  <c:v>20766</c:v>
                </c:pt>
                <c:pt idx="4">
                  <c:v>12236</c:v>
                </c:pt>
                <c:pt idx="5">
                  <c:v>12169</c:v>
                </c:pt>
                <c:pt idx="6">
                  <c:v>14785</c:v>
                </c:pt>
                <c:pt idx="7">
                  <c:v>3839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99-4D99-9D0A-5088DF15E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420320"/>
        <c:axId val="340643128"/>
      </c:barChart>
      <c:catAx>
        <c:axId val="22142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40643128"/>
        <c:crosses val="autoZero"/>
        <c:auto val="1"/>
        <c:lblAlgn val="ctr"/>
        <c:lblOffset val="100"/>
        <c:noMultiLvlLbl val="0"/>
      </c:catAx>
      <c:valAx>
        <c:axId val="34064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214203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43312-5BD8-432A-93A8-CF62320ACF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sk-SK"/>
        </a:p>
      </dgm:t>
    </dgm:pt>
    <dgm:pt modelId="{DDCBD25F-1D43-49BB-9A42-87B0900A025F}">
      <dgm:prSet custT="1"/>
      <dgm:spPr/>
      <dgm:t>
        <a:bodyPr/>
        <a:lstStyle/>
        <a:p>
          <a:pPr rtl="0"/>
          <a:r>
            <a:rPr lang="en-GB" sz="1200" dirty="0" smtClean="0"/>
            <a:t>1 January of 2016 – Decree N</a:t>
          </a:r>
          <a:r>
            <a:rPr lang="en-GB" sz="1200" baseline="30000" dirty="0" smtClean="0"/>
            <a:t>o </a:t>
          </a:r>
          <a:r>
            <a:rPr lang="en-GB" sz="1200" dirty="0" smtClean="0"/>
            <a:t>1 of the president Russian federation</a:t>
          </a:r>
          <a:endParaRPr lang="sk-SK" sz="1200" dirty="0"/>
        </a:p>
      </dgm:t>
    </dgm:pt>
    <dgm:pt modelId="{314A5586-F596-431C-9833-A2BFF2FB581F}" type="parTrans" cxnId="{B00912EF-4E34-4B37-B351-0A9FE723874F}">
      <dgm:prSet/>
      <dgm:spPr/>
      <dgm:t>
        <a:bodyPr/>
        <a:lstStyle/>
        <a:p>
          <a:endParaRPr lang="sk-SK"/>
        </a:p>
      </dgm:t>
    </dgm:pt>
    <dgm:pt modelId="{C0CC38F3-BF6A-4924-A648-24A8131E3B47}" type="sibTrans" cxnId="{B00912EF-4E34-4B37-B351-0A9FE723874F}">
      <dgm:prSet/>
      <dgm:spPr/>
      <dgm:t>
        <a:bodyPr/>
        <a:lstStyle/>
        <a:p>
          <a:endParaRPr lang="sk-SK"/>
        </a:p>
      </dgm:t>
    </dgm:pt>
    <dgm:pt modelId="{89667825-B16C-47C7-AA0C-B8100A42A24B}">
      <dgm:prSet custT="1"/>
      <dgm:spPr/>
      <dgm:t>
        <a:bodyPr/>
        <a:lstStyle/>
        <a:p>
          <a:pPr rtl="0"/>
          <a:r>
            <a:rPr lang="en-GB" sz="1200" dirty="0" smtClean="0"/>
            <a:t>6 April of 2016 – Decree No 276 of the Government Russian federation</a:t>
          </a:r>
          <a:endParaRPr lang="sk-SK" sz="1200" dirty="0"/>
        </a:p>
      </dgm:t>
    </dgm:pt>
    <dgm:pt modelId="{04D8AB76-D7B4-4376-B38A-1A4E1F14B092}" type="parTrans" cxnId="{BC0C8E45-08EE-475F-BB32-59922D74A741}">
      <dgm:prSet/>
      <dgm:spPr/>
      <dgm:t>
        <a:bodyPr/>
        <a:lstStyle/>
        <a:p>
          <a:endParaRPr lang="sk-SK"/>
        </a:p>
      </dgm:t>
    </dgm:pt>
    <dgm:pt modelId="{CBE49EEC-E017-42FE-BDB3-4B61BB83E59C}" type="sibTrans" cxnId="{BC0C8E45-08EE-475F-BB32-59922D74A741}">
      <dgm:prSet/>
      <dgm:spPr/>
      <dgm:t>
        <a:bodyPr/>
        <a:lstStyle/>
        <a:p>
          <a:endParaRPr lang="sk-SK"/>
        </a:p>
      </dgm:t>
    </dgm:pt>
    <dgm:pt modelId="{00EA2134-0888-43FF-AA6F-824A0BCD8724}">
      <dgm:prSet custT="1"/>
      <dgm:spPr/>
      <dgm:t>
        <a:bodyPr/>
        <a:lstStyle/>
        <a:p>
          <a:pPr rtl="0"/>
          <a:r>
            <a:rPr lang="en-GB" sz="1200" dirty="0" smtClean="0"/>
            <a:t>1 July of 2016 – Decree No 319 of the president Russian federation</a:t>
          </a:r>
          <a:endParaRPr lang="sk-SK" sz="1200" dirty="0"/>
        </a:p>
      </dgm:t>
    </dgm:pt>
    <dgm:pt modelId="{37D34C40-6F5A-4FFD-B6EA-D91E505BFE1C}" type="parTrans" cxnId="{28D28E5F-71B2-45FB-9EC7-AE7FAADDBDCC}">
      <dgm:prSet/>
      <dgm:spPr/>
      <dgm:t>
        <a:bodyPr/>
        <a:lstStyle/>
        <a:p>
          <a:endParaRPr lang="sk-SK"/>
        </a:p>
      </dgm:t>
    </dgm:pt>
    <dgm:pt modelId="{160311B7-314D-4430-BC77-9F2BCAE2D843}" type="sibTrans" cxnId="{28D28E5F-71B2-45FB-9EC7-AE7FAADDBDCC}">
      <dgm:prSet/>
      <dgm:spPr/>
      <dgm:t>
        <a:bodyPr/>
        <a:lstStyle/>
        <a:p>
          <a:endParaRPr lang="sk-SK"/>
        </a:p>
      </dgm:t>
    </dgm:pt>
    <dgm:pt modelId="{D8EB8FA6-C4F2-44D4-A442-54AA6593666F}" type="pres">
      <dgm:prSet presAssocID="{8E143312-5BD8-432A-93A8-CF62320ACF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E2099CE6-2172-4CB0-8DF2-BADE0ACBA340}" type="pres">
      <dgm:prSet presAssocID="{DDCBD25F-1D43-49BB-9A42-87B0900A025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6AF162F-C970-4BBF-948F-F68F0F36D97E}" type="pres">
      <dgm:prSet presAssocID="{C0CC38F3-BF6A-4924-A648-24A8131E3B47}" presName="spacer" presStyleCnt="0"/>
      <dgm:spPr/>
    </dgm:pt>
    <dgm:pt modelId="{9C1DF231-0B37-403D-9E5B-232648C41747}" type="pres">
      <dgm:prSet presAssocID="{89667825-B16C-47C7-AA0C-B8100A42A24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42FB778-479E-402E-9FDD-EBF9A2D66D9C}" type="pres">
      <dgm:prSet presAssocID="{CBE49EEC-E017-42FE-BDB3-4B61BB83E59C}" presName="spacer" presStyleCnt="0"/>
      <dgm:spPr/>
    </dgm:pt>
    <dgm:pt modelId="{E8E95973-7B4D-417E-96D3-2BC30CA37493}" type="pres">
      <dgm:prSet presAssocID="{00EA2134-0888-43FF-AA6F-824A0BCD872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236F0916-78AA-40CD-AB09-81887F4906ED}" type="presOf" srcId="{8E143312-5BD8-432A-93A8-CF62320ACF15}" destId="{D8EB8FA6-C4F2-44D4-A442-54AA6593666F}" srcOrd="0" destOrd="0" presId="urn:microsoft.com/office/officeart/2005/8/layout/vList2"/>
    <dgm:cxn modelId="{C2A302F0-46B9-4A02-AAAC-A7257AD6FB58}" type="presOf" srcId="{DDCBD25F-1D43-49BB-9A42-87B0900A025F}" destId="{E2099CE6-2172-4CB0-8DF2-BADE0ACBA340}" srcOrd="0" destOrd="0" presId="urn:microsoft.com/office/officeart/2005/8/layout/vList2"/>
    <dgm:cxn modelId="{B00912EF-4E34-4B37-B351-0A9FE723874F}" srcId="{8E143312-5BD8-432A-93A8-CF62320ACF15}" destId="{DDCBD25F-1D43-49BB-9A42-87B0900A025F}" srcOrd="0" destOrd="0" parTransId="{314A5586-F596-431C-9833-A2BFF2FB581F}" sibTransId="{C0CC38F3-BF6A-4924-A648-24A8131E3B47}"/>
    <dgm:cxn modelId="{BFB50C86-3F17-4E37-A132-C29E48970762}" type="presOf" srcId="{00EA2134-0888-43FF-AA6F-824A0BCD8724}" destId="{E8E95973-7B4D-417E-96D3-2BC30CA37493}" srcOrd="0" destOrd="0" presId="urn:microsoft.com/office/officeart/2005/8/layout/vList2"/>
    <dgm:cxn modelId="{28D28E5F-71B2-45FB-9EC7-AE7FAADDBDCC}" srcId="{8E143312-5BD8-432A-93A8-CF62320ACF15}" destId="{00EA2134-0888-43FF-AA6F-824A0BCD8724}" srcOrd="2" destOrd="0" parTransId="{37D34C40-6F5A-4FFD-B6EA-D91E505BFE1C}" sibTransId="{160311B7-314D-4430-BC77-9F2BCAE2D843}"/>
    <dgm:cxn modelId="{ABD5B1C2-7A9E-4F30-A72C-92D4F041685B}" type="presOf" srcId="{89667825-B16C-47C7-AA0C-B8100A42A24B}" destId="{9C1DF231-0B37-403D-9E5B-232648C41747}" srcOrd="0" destOrd="0" presId="urn:microsoft.com/office/officeart/2005/8/layout/vList2"/>
    <dgm:cxn modelId="{BC0C8E45-08EE-475F-BB32-59922D74A741}" srcId="{8E143312-5BD8-432A-93A8-CF62320ACF15}" destId="{89667825-B16C-47C7-AA0C-B8100A42A24B}" srcOrd="1" destOrd="0" parTransId="{04D8AB76-D7B4-4376-B38A-1A4E1F14B092}" sibTransId="{CBE49EEC-E017-42FE-BDB3-4B61BB83E59C}"/>
    <dgm:cxn modelId="{3FC7604F-9966-4EF2-8B73-3113B0C7F3EB}" type="presParOf" srcId="{D8EB8FA6-C4F2-44D4-A442-54AA6593666F}" destId="{E2099CE6-2172-4CB0-8DF2-BADE0ACBA340}" srcOrd="0" destOrd="0" presId="urn:microsoft.com/office/officeart/2005/8/layout/vList2"/>
    <dgm:cxn modelId="{A8DC8AE9-CDC1-44EE-8310-30EE3432EA64}" type="presParOf" srcId="{D8EB8FA6-C4F2-44D4-A442-54AA6593666F}" destId="{36AF162F-C970-4BBF-948F-F68F0F36D97E}" srcOrd="1" destOrd="0" presId="urn:microsoft.com/office/officeart/2005/8/layout/vList2"/>
    <dgm:cxn modelId="{75A7ED3B-4094-49DE-83DA-66B8DCF43664}" type="presParOf" srcId="{D8EB8FA6-C4F2-44D4-A442-54AA6593666F}" destId="{9C1DF231-0B37-403D-9E5B-232648C41747}" srcOrd="2" destOrd="0" presId="urn:microsoft.com/office/officeart/2005/8/layout/vList2"/>
    <dgm:cxn modelId="{8B2B7CB7-4C83-42F4-8E30-EE52DDE3B44D}" type="presParOf" srcId="{D8EB8FA6-C4F2-44D4-A442-54AA6593666F}" destId="{F42FB778-479E-402E-9FDD-EBF9A2D66D9C}" srcOrd="3" destOrd="0" presId="urn:microsoft.com/office/officeart/2005/8/layout/vList2"/>
    <dgm:cxn modelId="{214EF565-F05F-418F-B356-FABF50F4E7F3}" type="presParOf" srcId="{D8EB8FA6-C4F2-44D4-A442-54AA6593666F}" destId="{E8E95973-7B4D-417E-96D3-2BC30CA3749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99CE6-2172-4CB0-8DF2-BADE0ACBA340}">
      <dsp:nvSpPr>
        <dsp:cNvPr id="0" name=""/>
        <dsp:cNvSpPr/>
      </dsp:nvSpPr>
      <dsp:spPr>
        <a:xfrm>
          <a:off x="0" y="406"/>
          <a:ext cx="7776864" cy="26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1 January of 2016 – Decree N</a:t>
          </a:r>
          <a:r>
            <a:rPr lang="en-GB" sz="1200" kern="1200" baseline="30000" dirty="0" smtClean="0"/>
            <a:t>o </a:t>
          </a:r>
          <a:r>
            <a:rPr lang="en-GB" sz="1200" kern="1200" dirty="0" smtClean="0"/>
            <a:t>1 of the president Russian federation</a:t>
          </a:r>
          <a:endParaRPr lang="sk-SK" sz="1200" kern="1200" dirty="0"/>
        </a:p>
      </dsp:txBody>
      <dsp:txXfrm>
        <a:off x="13079" y="13485"/>
        <a:ext cx="7750706" cy="241776"/>
      </dsp:txXfrm>
    </dsp:sp>
    <dsp:sp modelId="{9C1DF231-0B37-403D-9E5B-232648C41747}">
      <dsp:nvSpPr>
        <dsp:cNvPr id="0" name=""/>
        <dsp:cNvSpPr/>
      </dsp:nvSpPr>
      <dsp:spPr>
        <a:xfrm>
          <a:off x="0" y="281531"/>
          <a:ext cx="7776864" cy="26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6 April of 2016 – Decree No 276 of the Government Russian federation</a:t>
          </a:r>
          <a:endParaRPr lang="sk-SK" sz="1200" kern="1200" dirty="0"/>
        </a:p>
      </dsp:txBody>
      <dsp:txXfrm>
        <a:off x="13079" y="294610"/>
        <a:ext cx="7750706" cy="241776"/>
      </dsp:txXfrm>
    </dsp:sp>
    <dsp:sp modelId="{E8E95973-7B4D-417E-96D3-2BC30CA37493}">
      <dsp:nvSpPr>
        <dsp:cNvPr id="0" name=""/>
        <dsp:cNvSpPr/>
      </dsp:nvSpPr>
      <dsp:spPr>
        <a:xfrm>
          <a:off x="0" y="562656"/>
          <a:ext cx="7776864" cy="26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1 July of 2016 – Decree No 319 of the president Russian federation</a:t>
          </a:r>
          <a:endParaRPr lang="sk-SK" sz="1200" kern="1200" dirty="0"/>
        </a:p>
      </dsp:txBody>
      <dsp:txXfrm>
        <a:off x="13079" y="575735"/>
        <a:ext cx="7750706" cy="241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193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278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570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918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765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423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927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19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125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162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334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55F42-B735-477D-9BC0-7657D9BC8324}" type="datetimeFigureOut">
              <a:rPr lang="sk-SK" smtClean="0"/>
              <a:pPr/>
              <a:t>28.05.2017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71834-7B7E-4723-B27A-69AAB014FBC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120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avol.marusinec@mindop.sk" TargetMode="External"/><Relationship Id="rId4" Type="http://schemas.openxmlformats.org/officeDocument/2006/relationships/hyperlink" Target="mailto:peter.hrapko@mindop.s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/>
        </p:blipFill>
        <p:spPr>
          <a:xfrm>
            <a:off x="-5" y="9360"/>
            <a:ext cx="9144005" cy="687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571997" y="2564904"/>
            <a:ext cx="3384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1E4E9D"/>
                </a:solidFill>
                <a:latin typeface="Calibri" pitchFamily="34" charset="0"/>
                <a:cs typeface="Calibri" pitchFamily="34" charset="0"/>
              </a:rPr>
              <a:t>Slovak 's priorities on silky way through Ukraine</a:t>
            </a:r>
            <a:endParaRPr lang="en-GB" sz="3200" dirty="0">
              <a:solidFill>
                <a:srgbClr val="1E4E9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323528" y="61653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Odessa 1 June of 2017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669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</a:t>
            </a:r>
            <a:r>
              <a:rPr lang="sk-SK" sz="1400" dirty="0" err="1" smtClean="0"/>
              <a:t>planed</a:t>
            </a:r>
            <a:r>
              <a:rPr lang="sk-SK" sz="1400" dirty="0" smtClean="0"/>
              <a:t> </a:t>
            </a:r>
            <a:r>
              <a:rPr lang="en-GB" sz="1400" dirty="0" smtClean="0"/>
              <a:t>intermodal terminal </a:t>
            </a:r>
            <a:r>
              <a:rPr lang="sk-SK" sz="1400" dirty="0" smtClean="0"/>
              <a:t>Košice - Bočiar</a:t>
            </a:r>
            <a:endParaRPr lang="en-GB" sz="1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40079"/>
            <a:ext cx="7706816" cy="433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7274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intermodal terminal </a:t>
            </a:r>
            <a:r>
              <a:rPr lang="en-GB" sz="1400" dirty="0" err="1" smtClean="0"/>
              <a:t>Košice</a:t>
            </a:r>
            <a:r>
              <a:rPr lang="en-GB" sz="1400" dirty="0" smtClean="0"/>
              <a:t> and Global Logistics and Industrial park = logistics centrum</a:t>
            </a:r>
            <a:endParaRPr lang="en-GB" sz="1400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7" y="1556014"/>
            <a:ext cx="5728952" cy="415335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684" y="1875827"/>
            <a:ext cx="1517830" cy="77742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248" y="3021729"/>
            <a:ext cx="2276953" cy="99073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451" y="4390832"/>
            <a:ext cx="1836295" cy="1238947"/>
          </a:xfrm>
          <a:prstGeom prst="rect">
            <a:avLst/>
          </a:prstGeom>
        </p:spPr>
      </p:pic>
      <p:sp>
        <p:nvSpPr>
          <p:cNvPr id="13" name="Zaoblený obdĺžnik 12"/>
          <p:cNvSpPr/>
          <p:nvPr/>
        </p:nvSpPr>
        <p:spPr>
          <a:xfrm rot="19484935">
            <a:off x="2049114" y="2546041"/>
            <a:ext cx="2276986" cy="279798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Intermodal terminal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555776" y="4260157"/>
            <a:ext cx="2538882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k-SK" b="1" dirty="0" err="1" smtClean="0">
                <a:solidFill>
                  <a:srgbClr val="FF0000">
                    <a:alpha val="99000"/>
                  </a:srgbClr>
                </a:solidFill>
              </a:rPr>
              <a:t>Global</a:t>
            </a:r>
            <a:r>
              <a:rPr lang="sk-SK" b="1" dirty="0" smtClean="0">
                <a:solidFill>
                  <a:srgbClr val="FF0000">
                    <a:alpha val="99000"/>
                  </a:srgbClr>
                </a:solidFill>
              </a:rPr>
              <a:t> Logistics and Industrial Park</a:t>
            </a:r>
            <a:endParaRPr lang="sk-SK" b="1" dirty="0">
              <a:solidFill>
                <a:srgbClr val="FF0000">
                  <a:alpha val="99000"/>
                </a:srgbClr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242083" y="387210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1520 mm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7241524" y="5409838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1435 mm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931186" y="1583879"/>
            <a:ext cx="277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7030A0"/>
                </a:solidFill>
              </a:rPr>
              <a:t>Logistics centrum</a:t>
            </a:r>
            <a:endParaRPr lang="sk-SK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669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</a:t>
            </a:r>
            <a:r>
              <a:rPr lang="sk-SK" sz="1400" dirty="0" err="1" smtClean="0"/>
              <a:t>logistics</a:t>
            </a:r>
            <a:r>
              <a:rPr lang="sk-SK" sz="1400" dirty="0" smtClean="0"/>
              <a:t> centrum Košice - Bočiar</a:t>
            </a:r>
            <a:endParaRPr lang="en-GB" sz="14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5" y="1681554"/>
            <a:ext cx="8086181" cy="39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1115616" y="2767611"/>
            <a:ext cx="7358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attention </a:t>
            </a:r>
            <a:r>
              <a:rPr lang="sk-SK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sk-SK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651561" y="5180583"/>
            <a:ext cx="5190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Ing. Peter Hrapko – </a:t>
            </a:r>
            <a:r>
              <a:rPr lang="sk-SK" dirty="0" smtClean="0">
                <a:hlinkClick r:id="rId4"/>
              </a:rPr>
              <a:t>peter.hrapko@mindop.sk</a:t>
            </a:r>
            <a:endParaRPr lang="sk-SK" dirty="0" smtClean="0"/>
          </a:p>
          <a:p>
            <a:pPr algn="ctr"/>
            <a:r>
              <a:rPr lang="sk-SK" dirty="0" smtClean="0"/>
              <a:t>Mgr. Pavol Marušinec – </a:t>
            </a:r>
            <a:r>
              <a:rPr lang="sk-SK" dirty="0" smtClean="0">
                <a:hlinkClick r:id="rId5"/>
              </a:rPr>
              <a:t>pavol.marusinec@mindop.sk</a:t>
            </a: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0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54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Development</a:t>
            </a:r>
            <a:r>
              <a:rPr lang="sk-SK" sz="1400" dirty="0" smtClean="0"/>
              <a:t> of </a:t>
            </a:r>
            <a:r>
              <a:rPr lang="sk-SK" sz="1400" dirty="0" err="1" smtClean="0"/>
              <a:t>total</a:t>
            </a:r>
            <a:r>
              <a:rPr lang="sk-SK" sz="1400" dirty="0" smtClean="0"/>
              <a:t> </a:t>
            </a:r>
            <a:r>
              <a:rPr lang="sk-SK" sz="1400" dirty="0" err="1" smtClean="0"/>
              <a:t>performances</a:t>
            </a:r>
            <a:r>
              <a:rPr lang="sk-SK" sz="1400" dirty="0" smtClean="0"/>
              <a:t> of </a:t>
            </a:r>
            <a:r>
              <a:rPr lang="sk-SK" sz="1400" dirty="0" err="1" smtClean="0"/>
              <a:t>combined</a:t>
            </a:r>
            <a:r>
              <a:rPr lang="sk-SK" sz="1400" dirty="0" smtClean="0"/>
              <a:t> transport</a:t>
            </a:r>
            <a:endParaRPr lang="en-GB" sz="1400" dirty="0"/>
          </a:p>
        </p:txBody>
      </p:sp>
      <p:graphicFrame>
        <p:nvGraphicFramePr>
          <p:cNvPr id="11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013292"/>
              </p:ext>
            </p:extLst>
          </p:nvPr>
        </p:nvGraphicFramePr>
        <p:xfrm>
          <a:off x="539552" y="1344255"/>
          <a:ext cx="8064896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f" r:id="rId5" imgW="8343855" imgH="3200480" progId="Excel.Chart.8">
                  <p:embed/>
                </p:oleObj>
              </mc:Choice>
              <mc:Fallback>
                <p:oleObj name="Graf" r:id="rId5" imgW="8343855" imgH="3200480" progId="Excel.Chart.8">
                  <p:embed/>
                  <p:pic>
                    <p:nvPicPr>
                      <p:cNvPr id="16388" name="Graf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344255"/>
                        <a:ext cx="8064896" cy="4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98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54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Short history in transported containers from 1. 9. 2009 till 31. 12. 2016 </a:t>
            </a:r>
            <a:endParaRPr lang="en-GB" sz="1400" dirty="0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102864"/>
              </p:ext>
            </p:extLst>
          </p:nvPr>
        </p:nvGraphicFramePr>
        <p:xfrm>
          <a:off x="609600" y="1340079"/>
          <a:ext cx="8066856" cy="3006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BlokTextu 1"/>
          <p:cNvSpPr txBox="1"/>
          <p:nvPr/>
        </p:nvSpPr>
        <p:spPr>
          <a:xfrm>
            <a:off x="760540" y="5501568"/>
            <a:ext cx="777686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Year 2017 – absolute break of performances </a:t>
            </a:r>
            <a:endParaRPr lang="en-GB" dirty="0">
              <a:solidFill>
                <a:srgbClr val="FFFF00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92245869"/>
              </p:ext>
            </p:extLst>
          </p:nvPr>
        </p:nvGraphicFramePr>
        <p:xfrm>
          <a:off x="754596" y="4514994"/>
          <a:ext cx="7776864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134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54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crossing of four main European corridors</a:t>
            </a:r>
            <a:endParaRPr lang="en-GB" sz="1400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92948"/>
            <a:ext cx="7330024" cy="4750850"/>
          </a:xfrm>
          <a:prstGeom prst="rect">
            <a:avLst/>
          </a:prstGeom>
        </p:spPr>
      </p:pic>
      <p:sp>
        <p:nvSpPr>
          <p:cNvPr id="12" name="Obojsmerná vodorovná šípka 11"/>
          <p:cNvSpPr/>
          <p:nvPr/>
        </p:nvSpPr>
        <p:spPr>
          <a:xfrm>
            <a:off x="7174640" y="4005064"/>
            <a:ext cx="1645832" cy="864096"/>
          </a:xfrm>
          <a:prstGeom prst="leftRightArrow">
            <a:avLst/>
          </a:prstGeom>
          <a:solidFill>
            <a:srgbClr val="FFFF00">
              <a:alpha val="37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>
                  <a:noFill/>
                </a:ln>
                <a:solidFill>
                  <a:srgbClr val="FF0000"/>
                </a:solidFill>
              </a:rPr>
              <a:t>Silk road</a:t>
            </a:r>
            <a:endParaRPr lang="en-GB" b="1" dirty="0">
              <a:ln w="0">
                <a:noFill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54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Priority railway transport routes of Slovakia for silky way</a:t>
            </a:r>
            <a:endParaRPr lang="en-GB" sz="14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6470"/>
            <a:ext cx="8008924" cy="4059440"/>
          </a:xfrm>
          <a:prstGeom prst="rect">
            <a:avLst/>
          </a:prstGeom>
        </p:spPr>
      </p:pic>
      <p:sp>
        <p:nvSpPr>
          <p:cNvPr id="8" name="Zaoblený obdĺžnik 7"/>
          <p:cNvSpPr/>
          <p:nvPr/>
        </p:nvSpPr>
        <p:spPr>
          <a:xfrm>
            <a:off x="609600" y="5455910"/>
            <a:ext cx="8008924" cy="631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/>
              <a:t>Gateway into European union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6222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547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Trans Caspian railways route for silky way</a:t>
            </a:r>
            <a:endParaRPr lang="en-GB" sz="1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9044"/>
            <a:ext cx="8016359" cy="42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669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transhipment points between 1435 mm and 1520 mm rail gauges tracks</a:t>
            </a:r>
            <a:endParaRPr lang="en-GB" sz="1400" dirty="0"/>
          </a:p>
        </p:txBody>
      </p:sp>
      <p:pic>
        <p:nvPicPr>
          <p:cNvPr id="2" name="Obrázok 1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97300"/>
            <a:ext cx="8306626" cy="4572000"/>
          </a:xfrm>
          <a:prstGeom prst="rect">
            <a:avLst/>
          </a:prstGeom>
        </p:spPr>
      </p:pic>
      <p:sp>
        <p:nvSpPr>
          <p:cNvPr id="10" name="Bublina v tvare šípky nahor 9"/>
          <p:cNvSpPr/>
          <p:nvPr/>
        </p:nvSpPr>
        <p:spPr>
          <a:xfrm>
            <a:off x="3899009" y="3163469"/>
            <a:ext cx="1345981" cy="982972"/>
          </a:xfrm>
          <a:prstGeom prst="upArrowCallou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planed</a:t>
            </a:r>
            <a:endParaRPr lang="sk-SK" sz="3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Bublina v tvare šípky nahor 11"/>
          <p:cNvSpPr/>
          <p:nvPr/>
        </p:nvSpPr>
        <p:spPr>
          <a:xfrm>
            <a:off x="5940152" y="3933056"/>
            <a:ext cx="1445793" cy="915596"/>
          </a:xfrm>
          <a:prstGeom prst="upArrowCallout">
            <a:avLst/>
          </a:prstGeom>
          <a:solidFill>
            <a:srgbClr val="FFFF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i="1" dirty="0" err="1" smtClean="0">
                <a:solidFill>
                  <a:srgbClr val="7030A0"/>
                </a:solidFill>
              </a:rPr>
              <a:t>existing</a:t>
            </a:r>
            <a:endParaRPr lang="sk-SK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669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intermodal terminal </a:t>
            </a:r>
            <a:r>
              <a:rPr lang="en-GB" sz="1400" dirty="0" err="1" smtClean="0"/>
              <a:t>Dobrá</a:t>
            </a:r>
            <a:r>
              <a:rPr lang="en-GB" sz="1400" dirty="0" smtClean="0"/>
              <a:t> by crossing border Čop/</a:t>
            </a:r>
            <a:r>
              <a:rPr lang="en-GB" sz="1400" dirty="0" err="1" smtClean="0"/>
              <a:t>Čierna</a:t>
            </a:r>
            <a:r>
              <a:rPr lang="en-GB" sz="1400" dirty="0" smtClean="0"/>
              <a:t> </a:t>
            </a:r>
            <a:r>
              <a:rPr lang="en-GB" sz="1400" dirty="0" err="1" smtClean="0"/>
              <a:t>nd</a:t>
            </a:r>
            <a:r>
              <a:rPr lang="en-GB" sz="1400" dirty="0" smtClean="0"/>
              <a:t> </a:t>
            </a:r>
            <a:r>
              <a:rPr lang="en-GB" sz="1400" dirty="0" err="1" smtClean="0"/>
              <a:t>Tisou</a:t>
            </a:r>
            <a:endParaRPr lang="en-GB" sz="14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43702"/>
            <a:ext cx="7888194" cy="39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nutorny slide MDn k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0"/>
            <a:ext cx="9144000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09600" y="381000"/>
            <a:ext cx="7706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smtClean="0">
                <a:solidFill>
                  <a:schemeClr val="bg1"/>
                </a:solidFill>
              </a:rPr>
              <a:t>Combined transport Asia – Europe through Slovakia</a:t>
            </a:r>
            <a:endParaRPr lang="en-GB" sz="2100" dirty="0">
              <a:solidFill>
                <a:schemeClr val="bg1"/>
              </a:solidFill>
            </a:endParaRPr>
          </a:p>
        </p:txBody>
      </p:sp>
      <p:pic>
        <p:nvPicPr>
          <p:cNvPr id="7" name="Picture 6" descr="pasik eng 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7733"/>
            <a:ext cx="9144000" cy="5270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11560" y="6324600"/>
            <a:ext cx="2772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Slovak 's priorities on silky way through Ukraine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09600" y="914400"/>
            <a:ext cx="669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Slovakia – intermodal terminal </a:t>
            </a:r>
            <a:r>
              <a:rPr lang="en-GB" sz="1400" dirty="0" err="1" smtClean="0"/>
              <a:t>Dobrá</a:t>
            </a:r>
            <a:r>
              <a:rPr lang="en-GB" sz="1400" dirty="0" smtClean="0"/>
              <a:t> by crossing border Čop/</a:t>
            </a:r>
            <a:r>
              <a:rPr lang="en-GB" sz="1400" dirty="0" err="1" smtClean="0"/>
              <a:t>Čierna</a:t>
            </a:r>
            <a:r>
              <a:rPr lang="en-GB" sz="1400" dirty="0" smtClean="0"/>
              <a:t> </a:t>
            </a:r>
            <a:r>
              <a:rPr lang="en-GB" sz="1400" dirty="0" err="1" smtClean="0"/>
              <a:t>nd</a:t>
            </a:r>
            <a:r>
              <a:rPr lang="en-GB" sz="1400" dirty="0" smtClean="0"/>
              <a:t> </a:t>
            </a:r>
            <a:r>
              <a:rPr lang="en-GB" sz="1400" dirty="0" err="1" smtClean="0"/>
              <a:t>Tisou</a:t>
            </a:r>
            <a:endParaRPr lang="en-GB" sz="1400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40423"/>
            <a:ext cx="3242320" cy="277174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676" y="3334402"/>
            <a:ext cx="4968552" cy="287808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2333" y="1353582"/>
            <a:ext cx="3434702" cy="48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389</Words>
  <Application>Microsoft Office PowerPoint</Application>
  <PresentationFormat>Prezentácia na obrazovke (4:3)</PresentationFormat>
  <Paragraphs>53</Paragraphs>
  <Slides>13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Calibri</vt:lpstr>
      <vt:lpstr>Motív Office</vt:lpstr>
      <vt:lpstr>Graf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MZV SR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Livia L</dc:creator>
  <cp:lastModifiedBy>Pavol Marušinec</cp:lastModifiedBy>
  <cp:revision>37</cp:revision>
  <dcterms:created xsi:type="dcterms:W3CDTF">2016-12-14T15:47:16Z</dcterms:created>
  <dcterms:modified xsi:type="dcterms:W3CDTF">2017-05-28T18:45:52Z</dcterms:modified>
</cp:coreProperties>
</file>