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96" r:id="rId2"/>
    <p:sldId id="414" r:id="rId3"/>
    <p:sldId id="499" r:id="rId4"/>
    <p:sldId id="500" r:id="rId5"/>
    <p:sldId id="501" r:id="rId6"/>
    <p:sldId id="502" r:id="rId7"/>
    <p:sldId id="503" r:id="rId8"/>
    <p:sldId id="473" r:id="rId9"/>
    <p:sldId id="476" r:id="rId10"/>
    <p:sldId id="478" r:id="rId11"/>
    <p:sldId id="480" r:id="rId12"/>
    <p:sldId id="482" r:id="rId13"/>
    <p:sldId id="483" r:id="rId14"/>
    <p:sldId id="508" r:id="rId15"/>
    <p:sldId id="504" r:id="rId16"/>
    <p:sldId id="505" r:id="rId17"/>
    <p:sldId id="506" r:id="rId18"/>
    <p:sldId id="507" r:id="rId19"/>
    <p:sldId id="469" r:id="rId20"/>
    <p:sldId id="498" r:id="rId21"/>
  </p:sldIdLst>
  <p:sldSz cx="9144000" cy="6858000" type="screen4x3"/>
  <p:notesSz cx="6810375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0000"/>
    <a:srgbClr val="DF459D"/>
    <a:srgbClr val="EF1FE0"/>
    <a:srgbClr val="319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3250" autoAdjust="0"/>
  </p:normalViewPr>
  <p:slideViewPr>
    <p:cSldViewPr>
      <p:cViewPr>
        <p:scale>
          <a:sx n="75" d="100"/>
          <a:sy n="75" d="100"/>
        </p:scale>
        <p:origin x="1143" y="33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dc\Forwarding\Private\124002\800415\ANALITICS\&#1040;&#1085;&#1072;&#1083;&#1080;&#1079;_&#1086;&#1073;&#1098;&#1077;&#1084;&#1099;_&#1087;&#1072;&#1088;&#1086;&#1084;_01-06.2016\&#1040;&#1085;&#1072;&#1083;&#1080;&#1079;%20&#1088;&#1072;&#1073;&#1086;&#1090;&#1099;_&#1041;&#1052;&#1060;_6%20&#1084;&#1077;&#1089;_2016\&#1044;&#1080;&#1085;&#1072;&#1084;&#1080;&#1082;&#1072;%202007-201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dc\Forwarding\Private\124002\800415\ANALITICS\&#1040;&#1085;&#1072;&#1083;&#1080;&#1079;_&#1086;&#1073;&#1098;&#1077;&#1084;&#1099;_&#1087;&#1072;&#1088;&#1086;&#1084;_01-06.2016\&#1040;&#1085;&#1072;&#1083;&#1080;&#1079;%20&#1088;&#1072;&#1073;&#1086;&#1090;&#1099;_&#1041;&#1052;&#1060;_6%20&#1084;&#1077;&#1089;_2016\&#1044;&#1080;&#1085;&#1072;&#1084;&#1080;&#1082;&#1072;%202007-201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dc\Forwarding\Private\124002\800415\ANALITICS\&#1040;&#1085;&#1072;&#1083;&#1080;&#1079;_&#1086;&#1073;&#1098;&#1077;&#1084;&#1099;_&#1087;&#1072;&#1088;&#1086;&#1084;_01-06.2016\&#1040;&#1085;&#1072;&#1083;&#1080;&#1079;%20&#1088;&#1072;&#1073;&#1086;&#1090;&#1099;_&#1041;&#1052;&#1060;_6%20&#1084;&#1077;&#1089;_2016\&#1044;&#1080;&#1085;&#1072;&#1084;&#1080;&#1082;&#1072;%202007-201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dc\Forwarding\Private\124002\800415\ANALITICS\&#1040;&#1085;&#1072;&#1083;&#1080;&#1079;_&#1086;&#1073;&#1098;&#1077;&#1084;&#1099;_&#1087;&#1072;&#1088;&#1086;&#1084;_01-06.2016\&#1040;&#1085;&#1072;&#1083;&#1080;&#1079;%20&#1088;&#1072;&#1073;&#1086;&#1090;&#1099;_&#1041;&#1052;&#1060;_6%20&#1084;&#1077;&#1089;_2016\&#1044;&#1080;&#1085;&#1072;&#1084;&#1080;&#1082;&#1072;%202007-201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dc\Forwarding\Private\124002\800415\ANALITICS\&#1040;&#1085;&#1072;&#1083;&#1080;&#1079;%20&#1088;&#1072;&#1073;&#1086;&#1090;&#1099;_&#1087;&#1072;&#1088;&#1086;&#1084;_%20&#1079;&#1072;%202016&#1075;\&#1043;&#1088;&#1091;&#1079;&#1086;&#1087;&#1077;&#1088;&#1077;&#1088;&#1072;&#1073;&#1086;&#1090;&#1082;&#1072;%202015%20&#1075;\&#1054;&#1073;&#1098;&#1077;&#1084;&#1099;%20&#1075;&#1088;&#1091;&#1079;&#1086;&#1087;&#1077;&#1088;&#1077;&#1074;&#1086;&#1079;&#1086;&#1082;%20&#1074;%20&#1087;&#1072;&#1088;&#1086;&#1084;&#1085;&#1086;&#1084;%20&#1089;&#1086;&#1086;&#1073;&#1097;&#1077;&#1085;&#1080;&#1080;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sdc\Forwarding\Private\124002\800415\ANALITICS\&#1040;&#1085;&#1072;&#1083;&#1080;&#1079;%20&#1088;&#1072;&#1073;&#1086;&#1090;&#1099;_&#1087;&#1072;&#1088;&#1086;&#1084;_%20&#1079;&#1072;%202016&#1075;\&#1043;&#1088;&#1091;&#1079;&#1086;&#1087;&#1077;&#1088;&#1077;&#1088;&#1072;&#1073;&#1086;&#1090;&#1082;&#1072;%202015%20&#1075;\&#1054;&#1073;&#1098;&#1077;&#1084;&#1099;%20&#1075;&#1088;&#1091;&#1079;&#1086;&#1087;&#1077;&#1088;&#1077;&#1074;&#1086;&#1079;&#1086;&#1082;%20&#1074;%20&#1087;&#1072;&#1088;&#1086;&#1084;&#1085;&#1086;&#1084;%20&#1089;&#1086;&#1086;&#1073;&#1097;&#1077;&#1085;&#1080;&#1080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PF BeauSans Pro" panose="02000500000000020004" pitchFamily="2" charset="0"/>
                <a:ea typeface="+mn-ea"/>
                <a:cs typeface="+mn-cs"/>
              </a:defRPr>
            </a:pPr>
            <a:r>
              <a:rPr lang="uk-UA" sz="1400" dirty="0" err="1">
                <a:solidFill>
                  <a:schemeClr val="tx1"/>
                </a:solidFill>
                <a:latin typeface="PF BeauSans Pro" panose="02000500000000020004" pitchFamily="2" charset="0"/>
              </a:rPr>
              <a:t>Динамика</a:t>
            </a:r>
            <a:r>
              <a:rPr lang="uk-UA" sz="1400" dirty="0">
                <a:solidFill>
                  <a:schemeClr val="tx1"/>
                </a:solidFill>
                <a:latin typeface="PF BeauSans Pro" panose="02000500000000020004" pitchFamily="2" charset="0"/>
              </a:rPr>
              <a:t> </a:t>
            </a:r>
            <a:r>
              <a:rPr lang="uk-UA" sz="1400" dirty="0" err="1">
                <a:solidFill>
                  <a:schemeClr val="tx1"/>
                </a:solidFill>
                <a:latin typeface="PF BeauSans Pro" panose="02000500000000020004" pitchFamily="2" charset="0"/>
              </a:rPr>
              <a:t>объемов</a:t>
            </a:r>
            <a:r>
              <a:rPr lang="uk-UA" sz="1400" dirty="0">
                <a:solidFill>
                  <a:schemeClr val="tx1"/>
                </a:solidFill>
                <a:latin typeface="PF BeauSans Pro" panose="02000500000000020004" pitchFamily="2" charset="0"/>
              </a:rPr>
              <a:t> </a:t>
            </a:r>
            <a:r>
              <a:rPr lang="uk-UA" sz="1400" dirty="0" err="1">
                <a:solidFill>
                  <a:schemeClr val="tx1"/>
                </a:solidFill>
                <a:latin typeface="PF BeauSans Pro" panose="02000500000000020004" pitchFamily="2" charset="0"/>
              </a:rPr>
              <a:t>грузоперевозок</a:t>
            </a:r>
            <a:r>
              <a:rPr lang="uk-UA" sz="1400" dirty="0">
                <a:solidFill>
                  <a:schemeClr val="tx1"/>
                </a:solidFill>
                <a:latin typeface="PF BeauSans Pro" panose="02000500000000020004" pitchFamily="2" charset="0"/>
              </a:rPr>
              <a:t> в </a:t>
            </a:r>
            <a:r>
              <a:rPr lang="uk-UA" sz="1400" dirty="0" err="1">
                <a:solidFill>
                  <a:schemeClr val="tx1"/>
                </a:solidFill>
                <a:latin typeface="PF BeauSans Pro" panose="02000500000000020004" pitchFamily="2" charset="0"/>
              </a:rPr>
              <a:t>паромном</a:t>
            </a:r>
            <a:r>
              <a:rPr lang="uk-UA" sz="1400" dirty="0">
                <a:solidFill>
                  <a:schemeClr val="tx1"/>
                </a:solidFill>
                <a:latin typeface="PF BeauSans Pro" panose="02000500000000020004" pitchFamily="2" charset="0"/>
              </a:rPr>
              <a:t> </a:t>
            </a:r>
            <a:r>
              <a:rPr lang="uk-UA" sz="1400" dirty="0" err="1">
                <a:solidFill>
                  <a:schemeClr val="tx1"/>
                </a:solidFill>
                <a:latin typeface="PF BeauSans Pro" panose="02000500000000020004" pitchFamily="2" charset="0"/>
              </a:rPr>
              <a:t>сообщении</a:t>
            </a:r>
            <a:r>
              <a:rPr lang="uk-UA" sz="1400" dirty="0">
                <a:solidFill>
                  <a:schemeClr val="tx1"/>
                </a:solidFill>
                <a:latin typeface="PF BeauSans Pro" panose="02000500000000020004" pitchFamily="2" charset="0"/>
              </a:rPr>
              <a:t> </a:t>
            </a:r>
            <a:r>
              <a:rPr lang="uk-UA" sz="1400" dirty="0" err="1">
                <a:solidFill>
                  <a:schemeClr val="tx1"/>
                </a:solidFill>
                <a:latin typeface="PF BeauSans Pro" panose="02000500000000020004" pitchFamily="2" charset="0"/>
              </a:rPr>
              <a:t>Украина-Грузия</a:t>
            </a:r>
            <a:r>
              <a:rPr lang="uk-UA" sz="1400" dirty="0">
                <a:solidFill>
                  <a:schemeClr val="tx1"/>
                </a:solidFill>
                <a:latin typeface="PF BeauSans Pro" panose="02000500000000020004" pitchFamily="2" charset="0"/>
              </a:rPr>
              <a:t>, </a:t>
            </a:r>
            <a:r>
              <a:rPr lang="uk-UA" sz="1400" dirty="0" err="1">
                <a:solidFill>
                  <a:schemeClr val="tx1"/>
                </a:solidFill>
                <a:latin typeface="PF BeauSans Pro" panose="02000500000000020004" pitchFamily="2" charset="0"/>
              </a:rPr>
              <a:t>вагоны</a:t>
            </a:r>
            <a:endParaRPr lang="uk-UA" sz="1400" dirty="0">
              <a:solidFill>
                <a:schemeClr val="tx1"/>
              </a:solidFill>
              <a:latin typeface="PF BeauSans Pro" panose="02000500000000020004" pitchFamily="2" charset="0"/>
            </a:endParaRPr>
          </a:p>
        </c:rich>
      </c:tx>
      <c:layout>
        <c:manualLayout>
          <c:xMode val="edge"/>
          <c:yMode val="edge"/>
          <c:x val="0.18510608049199806"/>
          <c:y val="2.61497445561173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PF BeauSans Pro" panose="02000500000000020004" pitchFamily="2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1805209025739134"/>
          <c:y val="0.31124743753093698"/>
          <c:w val="0.85643388587860048"/>
          <c:h val="0.5368138986510026"/>
        </c:manualLayout>
      </c:layout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Лист1!$A$5:$A$14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Лист1!$B$5:$B$14</c:f>
              <c:numCache>
                <c:formatCode>General</c:formatCode>
                <c:ptCount val="10"/>
                <c:pt idx="0">
                  <c:v>10020</c:v>
                </c:pt>
                <c:pt idx="1">
                  <c:v>7195</c:v>
                </c:pt>
                <c:pt idx="2">
                  <c:v>5636</c:v>
                </c:pt>
                <c:pt idx="3">
                  <c:v>6933</c:v>
                </c:pt>
                <c:pt idx="4">
                  <c:v>6261</c:v>
                </c:pt>
                <c:pt idx="5">
                  <c:v>4249</c:v>
                </c:pt>
                <c:pt idx="6">
                  <c:v>3359</c:v>
                </c:pt>
                <c:pt idx="7">
                  <c:v>2654</c:v>
                </c:pt>
                <c:pt idx="8">
                  <c:v>2377</c:v>
                </c:pt>
                <c:pt idx="9">
                  <c:v>6162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28A-4D30-86CA-0425E3996F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0934912"/>
        <c:axId val="70936064"/>
      </c:lineChart>
      <c:catAx>
        <c:axId val="70934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936064"/>
        <c:crosses val="autoZero"/>
        <c:auto val="1"/>
        <c:lblAlgn val="ctr"/>
        <c:lblOffset val="100"/>
        <c:noMultiLvlLbl val="0"/>
      </c:catAx>
      <c:valAx>
        <c:axId val="70936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934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PF BeauSans Pro" panose="02000500000000020004" pitchFamily="2" charset="0"/>
                <a:ea typeface="+mn-ea"/>
                <a:cs typeface="+mn-cs"/>
              </a:defRPr>
            </a:pPr>
            <a:r>
              <a:rPr lang="uk-UA" sz="1400">
                <a:solidFill>
                  <a:schemeClr val="tx1"/>
                </a:solidFill>
                <a:latin typeface="PF BeauSans Pro" panose="02000500000000020004" pitchFamily="2" charset="0"/>
              </a:rPr>
              <a:t>Динамика объемов грузоперевозок в паромном сообщении Грузия-Украина, вагоны</a:t>
            </a:r>
          </a:p>
        </c:rich>
      </c:tx>
      <c:layout>
        <c:manualLayout>
          <c:xMode val="edge"/>
          <c:yMode val="edge"/>
          <c:x val="0.11022065244869347"/>
          <c:y val="3.16657400610414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PF BeauSans Pro" panose="02000500000000020004" pitchFamily="2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961977838040739"/>
          <c:y val="0.28218359711226532"/>
          <c:w val="0.8569371509663779"/>
          <c:h val="0.58571337817374491"/>
        </c:manualLayout>
      </c:layout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Лист1!$A$17:$A$26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Лист1!$B$17:$B$26</c:f>
              <c:numCache>
                <c:formatCode>General</c:formatCode>
                <c:ptCount val="10"/>
                <c:pt idx="0">
                  <c:v>2483</c:v>
                </c:pt>
                <c:pt idx="1">
                  <c:v>2263</c:v>
                </c:pt>
                <c:pt idx="2">
                  <c:v>1557</c:v>
                </c:pt>
                <c:pt idx="3">
                  <c:v>1687</c:v>
                </c:pt>
                <c:pt idx="4">
                  <c:v>1594</c:v>
                </c:pt>
                <c:pt idx="5">
                  <c:v>1600</c:v>
                </c:pt>
                <c:pt idx="6">
                  <c:v>1435</c:v>
                </c:pt>
                <c:pt idx="7">
                  <c:v>1514</c:v>
                </c:pt>
                <c:pt idx="8">
                  <c:v>801</c:v>
                </c:pt>
                <c:pt idx="9">
                  <c:v>529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6B-42CA-8E02-342A2E3096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0951680"/>
        <c:axId val="70953216"/>
      </c:lineChart>
      <c:catAx>
        <c:axId val="70951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953216"/>
        <c:crosses val="autoZero"/>
        <c:auto val="1"/>
        <c:lblAlgn val="ctr"/>
        <c:lblOffset val="100"/>
        <c:noMultiLvlLbl val="0"/>
      </c:catAx>
      <c:valAx>
        <c:axId val="70953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951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PF BeauSans Pro" panose="02000500000000020004" pitchFamily="2" charset="0"/>
                <a:ea typeface="+mn-ea"/>
                <a:cs typeface="+mn-cs"/>
              </a:defRPr>
            </a:pPr>
            <a:r>
              <a:rPr lang="uk-UA" sz="1400" dirty="0" err="1">
                <a:solidFill>
                  <a:schemeClr val="tx1"/>
                </a:solidFill>
                <a:latin typeface="PF BeauSans Pro" panose="02000500000000020004" pitchFamily="2" charset="0"/>
              </a:rPr>
              <a:t>Динамика</a:t>
            </a:r>
            <a:r>
              <a:rPr lang="uk-UA" sz="1400" dirty="0">
                <a:solidFill>
                  <a:schemeClr val="tx1"/>
                </a:solidFill>
                <a:latin typeface="PF BeauSans Pro" panose="02000500000000020004" pitchFamily="2" charset="0"/>
              </a:rPr>
              <a:t> </a:t>
            </a:r>
            <a:r>
              <a:rPr lang="uk-UA" sz="1400" dirty="0" err="1">
                <a:solidFill>
                  <a:schemeClr val="tx1"/>
                </a:solidFill>
                <a:latin typeface="PF BeauSans Pro" panose="02000500000000020004" pitchFamily="2" charset="0"/>
              </a:rPr>
              <a:t>объемов</a:t>
            </a:r>
            <a:r>
              <a:rPr lang="uk-UA" sz="1400" dirty="0">
                <a:solidFill>
                  <a:schemeClr val="tx1"/>
                </a:solidFill>
                <a:latin typeface="PF BeauSans Pro" panose="02000500000000020004" pitchFamily="2" charset="0"/>
              </a:rPr>
              <a:t> </a:t>
            </a:r>
            <a:r>
              <a:rPr lang="uk-UA" sz="1400" dirty="0" err="1">
                <a:solidFill>
                  <a:schemeClr val="tx1"/>
                </a:solidFill>
                <a:latin typeface="PF BeauSans Pro" panose="02000500000000020004" pitchFamily="2" charset="0"/>
              </a:rPr>
              <a:t>грузоперевозок</a:t>
            </a:r>
            <a:r>
              <a:rPr lang="uk-UA" sz="1400" dirty="0">
                <a:solidFill>
                  <a:schemeClr val="tx1"/>
                </a:solidFill>
                <a:latin typeface="PF BeauSans Pro" panose="02000500000000020004" pitchFamily="2" charset="0"/>
              </a:rPr>
              <a:t> в </a:t>
            </a:r>
            <a:r>
              <a:rPr lang="uk-UA" sz="1400" dirty="0" err="1">
                <a:solidFill>
                  <a:schemeClr val="tx1"/>
                </a:solidFill>
                <a:latin typeface="PF BeauSans Pro" panose="02000500000000020004" pitchFamily="2" charset="0"/>
              </a:rPr>
              <a:t>паромном</a:t>
            </a:r>
            <a:r>
              <a:rPr lang="uk-UA" sz="1400" dirty="0">
                <a:solidFill>
                  <a:schemeClr val="tx1"/>
                </a:solidFill>
                <a:latin typeface="PF BeauSans Pro" panose="02000500000000020004" pitchFamily="2" charset="0"/>
              </a:rPr>
              <a:t> </a:t>
            </a:r>
            <a:r>
              <a:rPr lang="uk-UA" sz="1400" dirty="0" err="1">
                <a:solidFill>
                  <a:schemeClr val="tx1"/>
                </a:solidFill>
                <a:latin typeface="PF BeauSans Pro" panose="02000500000000020004" pitchFamily="2" charset="0"/>
              </a:rPr>
              <a:t>сообщении</a:t>
            </a:r>
            <a:r>
              <a:rPr lang="uk-UA" sz="1400" dirty="0">
                <a:solidFill>
                  <a:schemeClr val="tx1"/>
                </a:solidFill>
                <a:latin typeface="PF BeauSans Pro" panose="02000500000000020004" pitchFamily="2" charset="0"/>
              </a:rPr>
              <a:t> </a:t>
            </a:r>
            <a:r>
              <a:rPr lang="uk-UA" sz="1400" dirty="0" err="1">
                <a:solidFill>
                  <a:schemeClr val="tx1"/>
                </a:solidFill>
                <a:latin typeface="PF BeauSans Pro" panose="02000500000000020004" pitchFamily="2" charset="0"/>
              </a:rPr>
              <a:t>Украина-Грузия</a:t>
            </a:r>
            <a:r>
              <a:rPr lang="uk-UA" sz="1400" dirty="0">
                <a:solidFill>
                  <a:schemeClr val="tx1"/>
                </a:solidFill>
                <a:latin typeface="PF BeauSans Pro" panose="02000500000000020004" pitchFamily="2" charset="0"/>
              </a:rPr>
              <a:t>, </a:t>
            </a:r>
          </a:p>
          <a:p>
            <a:pPr>
              <a:defRPr sz="1400">
                <a:solidFill>
                  <a:schemeClr val="tx1"/>
                </a:solidFill>
                <a:latin typeface="PF BeauSans Pro" panose="02000500000000020004" pitchFamily="2" charset="0"/>
              </a:defRPr>
            </a:pPr>
            <a:r>
              <a:rPr lang="uk-UA" sz="1400" dirty="0" err="1">
                <a:solidFill>
                  <a:schemeClr val="tx1"/>
                </a:solidFill>
                <a:latin typeface="PF BeauSans Pro" panose="02000500000000020004" pitchFamily="2" charset="0"/>
              </a:rPr>
              <a:t>ТИРы</a:t>
            </a:r>
            <a:endParaRPr lang="uk-UA" sz="1400" dirty="0">
              <a:solidFill>
                <a:schemeClr val="tx1"/>
              </a:solidFill>
              <a:latin typeface="PF BeauSans Pro" panose="02000500000000020004" pitchFamily="2" charset="0"/>
            </a:endParaRPr>
          </a:p>
        </c:rich>
      </c:tx>
      <c:layout>
        <c:manualLayout>
          <c:xMode val="edge"/>
          <c:yMode val="edge"/>
          <c:x val="0.1029497307927765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PF BeauSans Pro" panose="02000500000000020004" pitchFamily="2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573150139368837"/>
          <c:y val="0.28683770836737105"/>
          <c:w val="0.85154965140972194"/>
          <c:h val="0.5753011042218229"/>
        </c:manualLayout>
      </c:layout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Лист1!$A$30:$A$39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Лист1!$B$30:$B$39</c:f>
              <c:numCache>
                <c:formatCode>General</c:formatCode>
                <c:ptCount val="10"/>
                <c:pt idx="0">
                  <c:v>1975</c:v>
                </c:pt>
                <c:pt idx="1">
                  <c:v>2612</c:v>
                </c:pt>
                <c:pt idx="2">
                  <c:v>1991</c:v>
                </c:pt>
                <c:pt idx="3">
                  <c:v>2903</c:v>
                </c:pt>
                <c:pt idx="4">
                  <c:v>3169</c:v>
                </c:pt>
                <c:pt idx="5">
                  <c:v>3971</c:v>
                </c:pt>
                <c:pt idx="6">
                  <c:v>4470</c:v>
                </c:pt>
                <c:pt idx="7">
                  <c:v>3675</c:v>
                </c:pt>
                <c:pt idx="8">
                  <c:v>3660</c:v>
                </c:pt>
                <c:pt idx="9">
                  <c:v>9852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8F4-4522-9B3C-7ECB83A120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0957696"/>
        <c:axId val="70962176"/>
      </c:lineChart>
      <c:catAx>
        <c:axId val="70957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962176"/>
        <c:crosses val="autoZero"/>
        <c:auto val="1"/>
        <c:lblAlgn val="ctr"/>
        <c:lblOffset val="100"/>
        <c:noMultiLvlLbl val="0"/>
      </c:catAx>
      <c:valAx>
        <c:axId val="70962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957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PF BeauSans Pro" panose="02000500000000020004" pitchFamily="2" charset="0"/>
                <a:ea typeface="+mn-ea"/>
                <a:cs typeface="+mn-cs"/>
              </a:defRPr>
            </a:pPr>
            <a:r>
              <a:rPr lang="uk-UA" sz="1400">
                <a:solidFill>
                  <a:schemeClr val="tx1"/>
                </a:solidFill>
                <a:latin typeface="PF BeauSans Pro" panose="02000500000000020004" pitchFamily="2" charset="0"/>
              </a:rPr>
              <a:t>Динамика объемов грузоперевозок в паромном сообщении Грузия - Украина, ТИРы</a:t>
            </a:r>
          </a:p>
        </c:rich>
      </c:tx>
      <c:layout>
        <c:manualLayout>
          <c:xMode val="edge"/>
          <c:yMode val="edge"/>
          <c:x val="0.1097156813084798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PF BeauSans Pro" panose="02000500000000020004" pitchFamily="2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1617518015889008"/>
          <c:y val="0.28019198063698958"/>
          <c:w val="0.83146336593235748"/>
          <c:h val="0.56311513195304752"/>
        </c:manualLayout>
      </c:layout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Лист1!$A$42:$A$51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Лист1!$B$42:$B$51</c:f>
              <c:numCache>
                <c:formatCode>General</c:formatCode>
                <c:ptCount val="10"/>
                <c:pt idx="0">
                  <c:v>1568</c:v>
                </c:pt>
                <c:pt idx="1">
                  <c:v>2492</c:v>
                </c:pt>
                <c:pt idx="2">
                  <c:v>2291</c:v>
                </c:pt>
                <c:pt idx="3">
                  <c:v>2754</c:v>
                </c:pt>
                <c:pt idx="4">
                  <c:v>3216</c:v>
                </c:pt>
                <c:pt idx="5">
                  <c:v>3019</c:v>
                </c:pt>
                <c:pt idx="6">
                  <c:v>4217</c:v>
                </c:pt>
                <c:pt idx="7">
                  <c:v>2217</c:v>
                </c:pt>
                <c:pt idx="8">
                  <c:v>1144</c:v>
                </c:pt>
                <c:pt idx="9">
                  <c:v>3639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5E6-48D8-B031-4D91F08254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1515136"/>
        <c:axId val="71521024"/>
      </c:lineChart>
      <c:catAx>
        <c:axId val="71515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1521024"/>
        <c:crosses val="autoZero"/>
        <c:auto val="1"/>
        <c:lblAlgn val="ctr"/>
        <c:lblOffset val="100"/>
        <c:noMultiLvlLbl val="0"/>
      </c:catAx>
      <c:valAx>
        <c:axId val="71521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1515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376359266314583E-2"/>
          <c:y val="4.5117725937428139E-2"/>
          <c:w val="0.90517110564950776"/>
          <c:h val="0.76969322530054796"/>
        </c:manualLayout>
      </c:layout>
      <c:lineChart>
        <c:grouping val="standard"/>
        <c:varyColors val="0"/>
        <c:ser>
          <c:idx val="0"/>
          <c:order val="0"/>
          <c:tx>
            <c:strRef>
              <c:f>Лист3!$A$2</c:f>
              <c:strCache>
                <c:ptCount val="1"/>
                <c:pt idx="0">
                  <c:v>2016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3.2329885799725955E-2"/>
                  <c:y val="4.92193373862852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FE3-439C-B06A-08BE94B52DB5}"/>
                </c:ext>
              </c:extLst>
            </c:dLbl>
            <c:dLbl>
              <c:idx val="1"/>
              <c:layout>
                <c:manualLayout>
                  <c:x val="-3.4167065927859869E-2"/>
                  <c:y val="4.51177259374281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FE3-439C-B06A-08BE94B52DB5}"/>
                </c:ext>
              </c:extLst>
            </c:dLbl>
            <c:dLbl>
              <c:idx val="2"/>
              <c:layout>
                <c:manualLayout>
                  <c:x val="-3.600424605599381E-2"/>
                  <c:y val="2.46096686931426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FE3-439C-B06A-08BE94B52DB5}"/>
                </c:ext>
              </c:extLst>
            </c:dLbl>
            <c:dLbl>
              <c:idx val="3"/>
              <c:layout>
                <c:manualLayout>
                  <c:x val="-3.0492705671592044E-2"/>
                  <c:y val="-2.05080572442854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FE3-439C-B06A-08BE94B52DB5}"/>
                </c:ext>
              </c:extLst>
            </c:dLbl>
            <c:dLbl>
              <c:idx val="4"/>
              <c:layout>
                <c:manualLayout>
                  <c:x val="-3.2329885799725955E-2"/>
                  <c:y val="-3.69145030397140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FE3-439C-B06A-08BE94B52DB5}"/>
                </c:ext>
              </c:extLst>
            </c:dLbl>
            <c:dLbl>
              <c:idx val="5"/>
              <c:layout>
                <c:manualLayout>
                  <c:x val="-3.0492705671592044E-2"/>
                  <c:y val="1.2304834346571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FE3-439C-B06A-08BE94B52DB5}"/>
                </c:ext>
              </c:extLst>
            </c:dLbl>
            <c:dLbl>
              <c:idx val="10"/>
              <c:layout>
                <c:manualLayout>
                  <c:x val="-3.2329885799725955E-2"/>
                  <c:y val="-2.05080572442855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FE3-439C-B06A-08BE94B52D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Лист3!$B$1:$M$1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Лист3!$B$2:$M$2</c:f>
              <c:numCache>
                <c:formatCode>General</c:formatCode>
                <c:ptCount val="12"/>
                <c:pt idx="0">
                  <c:v>196</c:v>
                </c:pt>
                <c:pt idx="1">
                  <c:v>225</c:v>
                </c:pt>
                <c:pt idx="2">
                  <c:v>190</c:v>
                </c:pt>
                <c:pt idx="3">
                  <c:v>298</c:v>
                </c:pt>
                <c:pt idx="4">
                  <c:v>309</c:v>
                </c:pt>
                <c:pt idx="5">
                  <c:v>463</c:v>
                </c:pt>
                <c:pt idx="6">
                  <c:v>562</c:v>
                </c:pt>
                <c:pt idx="7">
                  <c:v>735</c:v>
                </c:pt>
                <c:pt idx="8">
                  <c:v>1135</c:v>
                </c:pt>
                <c:pt idx="9">
                  <c:v>696</c:v>
                </c:pt>
                <c:pt idx="10">
                  <c:v>804</c:v>
                </c:pt>
                <c:pt idx="11">
                  <c:v>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E3-439C-B06A-08BE94B52DB5}"/>
            </c:ext>
          </c:extLst>
        </c:ser>
        <c:ser>
          <c:idx val="1"/>
          <c:order val="1"/>
          <c:tx>
            <c:strRef>
              <c:f>Лист3!$A$3</c:f>
              <c:strCache>
                <c:ptCount val="1"/>
                <c:pt idx="0">
                  <c:v>4 мес.2017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3.2329885799725955E-2"/>
                  <c:y val="-4.51177259374281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FE3-439C-B06A-08BE94B52DB5}"/>
                </c:ext>
              </c:extLst>
            </c:dLbl>
            <c:dLbl>
              <c:idx val="1"/>
              <c:layout>
                <c:manualLayout>
                  <c:x val="-3.4167065927859869E-2"/>
                  <c:y val="3.28128915908568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FE3-439C-B06A-08BE94B52DB5}"/>
                </c:ext>
              </c:extLst>
            </c:dLbl>
            <c:dLbl>
              <c:idx val="2"/>
              <c:layout>
                <c:manualLayout>
                  <c:x val="-3.600424605599381E-2"/>
                  <c:y val="-5.3320948835142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E3-439C-B06A-08BE94B52DB5}"/>
                </c:ext>
              </c:extLst>
            </c:dLbl>
            <c:dLbl>
              <c:idx val="3"/>
              <c:layout>
                <c:manualLayout>
                  <c:x val="-3.0492705671592044E-2"/>
                  <c:y val="-4.10161144885710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FE3-439C-B06A-08BE94B52D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Лист3!$B$1:$M$1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Лист3!$B$3:$M$3</c:f>
              <c:numCache>
                <c:formatCode>General</c:formatCode>
                <c:ptCount val="12"/>
                <c:pt idx="0">
                  <c:v>404</c:v>
                </c:pt>
                <c:pt idx="1">
                  <c:v>385</c:v>
                </c:pt>
                <c:pt idx="2">
                  <c:v>570</c:v>
                </c:pt>
                <c:pt idx="3">
                  <c:v>518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FE3-439C-B06A-08BE94B52DB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42685232"/>
        <c:axId val="442683264"/>
      </c:lineChart>
      <c:catAx>
        <c:axId val="442685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2683264"/>
        <c:crosses val="autoZero"/>
        <c:auto val="1"/>
        <c:lblAlgn val="ctr"/>
        <c:lblOffset val="100"/>
        <c:noMultiLvlLbl val="0"/>
      </c:catAx>
      <c:valAx>
        <c:axId val="442683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2685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415085823797351"/>
          <c:y val="0.53911322514552651"/>
          <c:w val="0.15645425971188387"/>
          <c:h val="0.167870236640373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PF BeauSans Pro" panose="02000500000000020004" pitchFamily="2" charset="0"/>
                <a:ea typeface="+mn-ea"/>
                <a:cs typeface="+mn-cs"/>
              </a:defRPr>
            </a:pPr>
            <a:r>
              <a:rPr lang="uk-UA" sz="2000" b="0" dirty="0" err="1">
                <a:solidFill>
                  <a:schemeClr val="tx1"/>
                </a:solidFill>
                <a:latin typeface="PF BeauSans Pro" panose="02000500000000020004" pitchFamily="2" charset="0"/>
              </a:rPr>
              <a:t>Сравнение</a:t>
            </a:r>
            <a:r>
              <a:rPr lang="uk-UA" sz="2000" b="0" baseline="0" dirty="0">
                <a:solidFill>
                  <a:schemeClr val="tx1"/>
                </a:solidFill>
                <a:latin typeface="PF BeauSans Pro" panose="02000500000000020004" pitchFamily="2" charset="0"/>
              </a:rPr>
              <a:t> </a:t>
            </a:r>
            <a:r>
              <a:rPr lang="uk-UA" sz="2000" b="0" baseline="0" dirty="0" err="1">
                <a:solidFill>
                  <a:schemeClr val="tx1"/>
                </a:solidFill>
                <a:latin typeface="PF BeauSans Pro" panose="02000500000000020004" pitchFamily="2" charset="0"/>
              </a:rPr>
              <a:t>портовых</a:t>
            </a:r>
            <a:r>
              <a:rPr lang="uk-UA" sz="2000" b="0" baseline="0" dirty="0">
                <a:solidFill>
                  <a:schemeClr val="tx1"/>
                </a:solidFill>
                <a:latin typeface="PF BeauSans Pro" panose="02000500000000020004" pitchFamily="2" charset="0"/>
              </a:rPr>
              <a:t> </a:t>
            </a:r>
            <a:r>
              <a:rPr lang="uk-UA" sz="2000" b="0" baseline="0" dirty="0" err="1">
                <a:solidFill>
                  <a:schemeClr val="tx1"/>
                </a:solidFill>
                <a:latin typeface="PF BeauSans Pro" panose="02000500000000020004" pitchFamily="2" charset="0"/>
              </a:rPr>
              <a:t>расходов</a:t>
            </a:r>
            <a:r>
              <a:rPr lang="uk-UA" sz="2000" b="0" baseline="0" dirty="0">
                <a:solidFill>
                  <a:schemeClr val="tx1"/>
                </a:solidFill>
                <a:latin typeface="PF BeauSans Pro" panose="02000500000000020004" pitchFamily="2" charset="0"/>
              </a:rPr>
              <a:t> судна  </a:t>
            </a:r>
          </a:p>
          <a:p>
            <a:pPr>
              <a:defRPr sz="2000" b="0">
                <a:solidFill>
                  <a:schemeClr val="tx1"/>
                </a:solidFill>
                <a:latin typeface="PF BeauSans Pro" panose="02000500000000020004" pitchFamily="2" charset="0"/>
              </a:defRPr>
            </a:pPr>
            <a:r>
              <a:rPr lang="uk-UA" sz="2000" b="0" baseline="0" dirty="0">
                <a:solidFill>
                  <a:schemeClr val="tx1"/>
                </a:solidFill>
                <a:latin typeface="PF BeauSans Pro" panose="02000500000000020004" pitchFamily="2" charset="0"/>
              </a:rPr>
              <a:t>"</a:t>
            </a:r>
            <a:r>
              <a:rPr lang="en-US" sz="2000" b="0" baseline="0" dirty="0">
                <a:solidFill>
                  <a:schemeClr val="tx1"/>
                </a:solidFill>
                <a:latin typeface="PF BeauSans Pro" panose="02000500000000020004" pitchFamily="2" charset="0"/>
              </a:rPr>
              <a:t>POST-Panamax</a:t>
            </a:r>
            <a:r>
              <a:rPr lang="uk-UA" sz="2000" b="0" baseline="0" dirty="0">
                <a:solidFill>
                  <a:schemeClr val="tx1"/>
                </a:solidFill>
                <a:latin typeface="PF BeauSans Pro" panose="02000500000000020004" pitchFamily="2" charset="0"/>
              </a:rPr>
              <a:t>" 6500 </a:t>
            </a:r>
            <a:r>
              <a:rPr lang="en-US" sz="2000" b="0" baseline="0" dirty="0">
                <a:solidFill>
                  <a:schemeClr val="tx1"/>
                </a:solidFill>
                <a:latin typeface="PF BeauSans Pro" panose="02000500000000020004" pitchFamily="2" charset="0"/>
              </a:rPr>
              <a:t>TEU, </a:t>
            </a:r>
            <a:r>
              <a:rPr lang="ru-RU" sz="2000" b="0" dirty="0">
                <a:solidFill>
                  <a:schemeClr val="tx1"/>
                </a:solidFill>
                <a:latin typeface="PF BeauSans Pro" panose="02000500000000020004" pitchFamily="2" charset="0"/>
              </a:rPr>
              <a:t>тыс. </a:t>
            </a:r>
            <a:r>
              <a:rPr lang="en-US" sz="2000" b="0" dirty="0">
                <a:solidFill>
                  <a:schemeClr val="tx1"/>
                </a:solidFill>
                <a:latin typeface="PF BeauSans Pro" panose="02000500000000020004" pitchFamily="2" charset="0"/>
              </a:rPr>
              <a:t>USD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PF BeauSans Pro" panose="02000500000000020004" pitchFamily="2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Лист4!$B$1</c:f>
              <c:strCache>
                <c:ptCount val="1"/>
                <c:pt idx="0">
                  <c:v>тыс. USD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C0E-499C-84A9-28AA6EC6589F}"/>
              </c:ext>
            </c:extLst>
          </c:dPt>
          <c:dLbls>
            <c:delete val="1"/>
          </c:dLbls>
          <c:cat>
            <c:strRef>
              <c:f>Лист4!$A$2:$A$7</c:f>
              <c:strCache>
                <c:ptCount val="6"/>
                <c:pt idx="0">
                  <c:v>Украина</c:v>
                </c:pt>
                <c:pt idx="1">
                  <c:v>Румыния</c:v>
                </c:pt>
                <c:pt idx="2">
                  <c:v>Турция</c:v>
                </c:pt>
                <c:pt idx="3">
                  <c:v>Италия</c:v>
                </c:pt>
                <c:pt idx="4">
                  <c:v>Греция</c:v>
                </c:pt>
                <c:pt idx="5">
                  <c:v>Египет</c:v>
                </c:pt>
              </c:strCache>
            </c:strRef>
          </c:cat>
          <c:val>
            <c:numRef>
              <c:f>Лист4!$B$2:$B$7</c:f>
              <c:numCache>
                <c:formatCode>General</c:formatCode>
                <c:ptCount val="6"/>
                <c:pt idx="0">
                  <c:v>96</c:v>
                </c:pt>
                <c:pt idx="1">
                  <c:v>53</c:v>
                </c:pt>
                <c:pt idx="2">
                  <c:v>52</c:v>
                </c:pt>
                <c:pt idx="3">
                  <c:v>35</c:v>
                </c:pt>
                <c:pt idx="4">
                  <c:v>21</c:v>
                </c:pt>
                <c:pt idx="5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0E-499C-84A9-28AA6EC6589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41276304"/>
        <c:axId val="441276960"/>
      </c:barChart>
      <c:catAx>
        <c:axId val="441276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1276960"/>
        <c:crosses val="autoZero"/>
        <c:auto val="1"/>
        <c:lblAlgn val="ctr"/>
        <c:lblOffset val="100"/>
        <c:noMultiLvlLbl val="0"/>
      </c:catAx>
      <c:valAx>
        <c:axId val="441276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1276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0.54167</cdr:x>
      <cdr:y>0.05399</cdr:y>
    </cdr:from>
    <cdr:to>
      <cdr:x>0.54167</cdr:x>
      <cdr:y>0.82143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 flipV="1">
          <a:off x="3744416" y="167159"/>
          <a:ext cx="0" cy="237626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0.54167</cdr:x>
      <cdr:y>0</cdr:y>
    </cdr:from>
    <cdr:to>
      <cdr:x>0.98679</cdr:x>
      <cdr:y>0.16279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744416" y="-2852936"/>
          <a:ext cx="3077022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dirty="0">
              <a:solidFill>
                <a:srgbClr val="FF0000"/>
              </a:solidFill>
              <a:latin typeface="PF BeauSans Pro" panose="02000500000000020004" pitchFamily="2" charset="0"/>
            </a:rPr>
            <a:t>Введение санкций РФ с июля 2016 г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6E9AD-7BF9-46C8-8174-FD9C5344631C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7445D-68DE-4CF0-B23D-315930020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500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7445D-68DE-4CF0-B23D-31593002043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0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7445D-68DE-4CF0-B23D-315930020430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917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58" y="188640"/>
            <a:ext cx="8672765" cy="64908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3688" y="3573016"/>
            <a:ext cx="525658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PF BeauSans Pro" panose="02000500000000020004" pitchFamily="2" charset="0"/>
              </a:rPr>
              <a:t>Проблемы организации перевозок Европа-Азия-Европа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8058" y="6237312"/>
            <a:ext cx="525658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F BeauSans Pro" panose="02000500000000020004" pitchFamily="2" charset="0"/>
              </a:rPr>
              <a:t>01.06.2017г., Одесса, Украина</a:t>
            </a:r>
          </a:p>
        </p:txBody>
      </p:sp>
    </p:spTree>
    <p:extLst>
      <p:ext uri="{BB962C8B-B14F-4D97-AF65-F5344CB8AC3E}">
        <p14:creationId xmlns:p14="http://schemas.microsoft.com/office/powerpoint/2010/main" val="3262681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74201"/>
            <a:ext cx="1693266" cy="9087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383314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F BeauSans Pro" panose="02000500000000020004" pitchFamily="2" charset="0"/>
                <a:cs typeface="Arial" panose="020B0604020202020204" pitchFamily="34" charset="0"/>
              </a:rPr>
              <a:t>АМПУ – основные факты</a:t>
            </a:r>
          </a:p>
        </p:txBody>
      </p:sp>
      <p:sp>
        <p:nvSpPr>
          <p:cNvPr id="4" name="Прямоугольник: скругленные углы 3"/>
          <p:cNvSpPr/>
          <p:nvPr/>
        </p:nvSpPr>
        <p:spPr>
          <a:xfrm>
            <a:off x="7092280" y="1340768"/>
            <a:ext cx="1512168" cy="7200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04" y="984037"/>
            <a:ext cx="7605481" cy="570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54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109011\Desktop\Объемы 2015_20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90617"/>
            <a:ext cx="8455808" cy="497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74201"/>
            <a:ext cx="1693266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07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74201"/>
            <a:ext cx="1693266" cy="908720"/>
          </a:xfrm>
          <a:prstGeom prst="rect">
            <a:avLst/>
          </a:prstGeom>
        </p:spPr>
      </p:pic>
      <p:sp>
        <p:nvSpPr>
          <p:cNvPr id="4" name="Прямоугольник: скругленные углы 3"/>
          <p:cNvSpPr/>
          <p:nvPr/>
        </p:nvSpPr>
        <p:spPr>
          <a:xfrm>
            <a:off x="7092280" y="1340768"/>
            <a:ext cx="1512168" cy="7200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38478"/>
            <a:ext cx="9015478" cy="588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62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74201"/>
            <a:ext cx="1693266" cy="908720"/>
          </a:xfrm>
          <a:prstGeom prst="rect">
            <a:avLst/>
          </a:prstGeom>
        </p:spPr>
      </p:pic>
      <p:sp>
        <p:nvSpPr>
          <p:cNvPr id="4" name="Прямоугольник: скругленные углы 3"/>
          <p:cNvSpPr/>
          <p:nvPr/>
        </p:nvSpPr>
        <p:spPr>
          <a:xfrm>
            <a:off x="7092280" y="1340768"/>
            <a:ext cx="1512168" cy="7200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578"/>
            <a:ext cx="9144000" cy="577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39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32656"/>
            <a:ext cx="4032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PF BeauSans Pro" pitchFamily="2" charset="0"/>
              </a:rPr>
              <a:t>Железнодорожно-паромное сообщение между Украиной, Грузией и Болгарией</a:t>
            </a:r>
            <a:endParaRPr lang="en-US" dirty="0">
              <a:latin typeface="PF BeauSans Pro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73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16308"/>
            <a:ext cx="4662073" cy="3759936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5047302" y="3436957"/>
            <a:ext cx="3547438" cy="2527843"/>
            <a:chOff x="5047302" y="3436957"/>
            <a:chExt cx="3547438" cy="252784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7302" y="3576836"/>
              <a:ext cx="3547438" cy="2387964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2548" y="3436957"/>
              <a:ext cx="3231844" cy="2527843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02" y="1369310"/>
            <a:ext cx="3547438" cy="22971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74201"/>
            <a:ext cx="1693266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28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372200" y="6093296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1905"/>
                <a:solidFill>
                  <a:srgbClr val="409D33"/>
                </a:solidFill>
                <a:latin typeface="PF BeauSans Pro" pitchFamily="2" charset="0"/>
              </a:rPr>
              <a:t>www.ferry-line.com</a:t>
            </a:r>
            <a:endParaRPr lang="uk-UA" sz="1400" dirty="0">
              <a:ln w="1905"/>
              <a:solidFill>
                <a:srgbClr val="409D33"/>
              </a:solidFill>
              <a:latin typeface="PF BeauSans Pro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578810"/>
            <a:ext cx="4918217" cy="13198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496" y="1362458"/>
            <a:ext cx="2614632" cy="15144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140967"/>
            <a:ext cx="3952940" cy="27576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8365"/>
            <a:ext cx="4702193" cy="33689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120508"/>
            <a:ext cx="4166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latin typeface="PF BeauSans Pro" panose="02000500000000020004" pitchFamily="2" charset="0"/>
              </a:rPr>
              <a:t>Организация паромных перевозок.</a:t>
            </a:r>
          </a:p>
          <a:p>
            <a:pPr lvl="0"/>
            <a:r>
              <a:rPr lang="ru-RU" dirty="0">
                <a:latin typeface="PF BeauSans Pro" panose="02000500000000020004" pitchFamily="2" charset="0"/>
              </a:rPr>
              <a:t>Стандартные тарифы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74201"/>
            <a:ext cx="1693266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1394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29848" y="6203481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1905"/>
                <a:solidFill>
                  <a:srgbClr val="409D33"/>
                </a:solidFill>
                <a:latin typeface="PF BeauSans Pro" pitchFamily="2" charset="0"/>
              </a:rPr>
              <a:t>www.ferry-line.com</a:t>
            </a:r>
            <a:endParaRPr lang="uk-UA" sz="1400" dirty="0">
              <a:ln w="1905"/>
              <a:solidFill>
                <a:srgbClr val="409D33"/>
              </a:solidFill>
              <a:latin typeface="PF BeauSans Pr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5536" y="189193"/>
            <a:ext cx="4285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latin typeface="PF BeauSans Pro" panose="02000500000000020004" pitchFamily="2" charset="0"/>
              </a:rPr>
              <a:t>Организация паромных перевозок.</a:t>
            </a:r>
          </a:p>
          <a:p>
            <a:pPr lvl="0"/>
            <a:r>
              <a:rPr lang="ru-RU" dirty="0" err="1">
                <a:latin typeface="PF BeauSans Pro" panose="02000500000000020004" pitchFamily="2" charset="0"/>
              </a:rPr>
              <a:t>Спецтарифы</a:t>
            </a:r>
            <a:r>
              <a:rPr lang="ru-RU" dirty="0">
                <a:latin typeface="PF BeauSans Pro" panose="02000500000000020004" pitchFamily="2" charset="0"/>
              </a:rPr>
              <a:t> на перевозки вагонов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158766" y="1119057"/>
            <a:ext cx="66967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PF BeauSans Pro" pitchFamily="2" charset="0"/>
              </a:rPr>
              <a:t>Железнодорожно-паромное сообщение между Украиной и Грузией</a:t>
            </a:r>
            <a:endParaRPr lang="en-US" sz="1600" dirty="0">
              <a:solidFill>
                <a:srgbClr val="FF0000"/>
              </a:solidFill>
              <a:latin typeface="PF BeauSans Pro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29142"/>
            <a:ext cx="7344815" cy="35336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018" y="4004036"/>
            <a:ext cx="4249440" cy="25072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74201"/>
            <a:ext cx="1693266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6917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827584" y="1129364"/>
            <a:ext cx="78855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PF BeauSans Pro" pitchFamily="2" charset="0"/>
              </a:rPr>
              <a:t>Железнодорожно-паромное сообщение между Украиной</a:t>
            </a:r>
            <a:r>
              <a:rPr lang="en-US" sz="1600" dirty="0">
                <a:solidFill>
                  <a:srgbClr val="FF0000"/>
                </a:solidFill>
                <a:latin typeface="PF BeauSans Pro" pitchFamily="2" charset="0"/>
              </a:rPr>
              <a:t> </a:t>
            </a:r>
            <a:r>
              <a:rPr lang="uk-UA" sz="1600" dirty="0">
                <a:solidFill>
                  <a:srgbClr val="FF0000"/>
                </a:solidFill>
                <a:latin typeface="PF BeauSans Pro" pitchFamily="2" charset="0"/>
              </a:rPr>
              <a:t>и </a:t>
            </a:r>
            <a:r>
              <a:rPr lang="ru-RU" sz="1600" dirty="0">
                <a:solidFill>
                  <a:srgbClr val="FF0000"/>
                </a:solidFill>
                <a:latin typeface="PF BeauSans Pro" pitchFamily="2" charset="0"/>
              </a:rPr>
              <a:t>Болгарией</a:t>
            </a:r>
            <a:endParaRPr lang="en-US" sz="1600" dirty="0">
              <a:solidFill>
                <a:srgbClr val="FF0000"/>
              </a:solidFill>
              <a:latin typeface="PF BeauSans Pr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9512" y="120508"/>
            <a:ext cx="4166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latin typeface="PF BeauSans Pro" panose="02000500000000020004" pitchFamily="2" charset="0"/>
              </a:rPr>
              <a:t>Организация паромных перевозок.</a:t>
            </a:r>
          </a:p>
          <a:p>
            <a:pPr lvl="0"/>
            <a:r>
              <a:rPr lang="ru-RU" dirty="0">
                <a:latin typeface="PF BeauSans Pro" panose="02000500000000020004" pitchFamily="2" charset="0"/>
              </a:rPr>
              <a:t>Стандартные тарифы</a:t>
            </a:r>
          </a:p>
        </p:txBody>
      </p:sp>
      <p:cxnSp>
        <p:nvCxnSpPr>
          <p:cNvPr id="6" name="Прямая со стрелкой 5"/>
          <p:cNvCxnSpPr>
            <a:cxnSpLocks/>
          </p:cNvCxnSpPr>
          <p:nvPr/>
        </p:nvCxnSpPr>
        <p:spPr>
          <a:xfrm flipH="1">
            <a:off x="3419872" y="3645024"/>
            <a:ext cx="72008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cxnSpLocks/>
          </p:cNvCxnSpPr>
          <p:nvPr/>
        </p:nvCxnSpPr>
        <p:spPr>
          <a:xfrm flipH="1">
            <a:off x="3060966" y="4149080"/>
            <a:ext cx="430914" cy="108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cxnSpLocks/>
          </p:cNvCxnSpPr>
          <p:nvPr/>
        </p:nvCxnSpPr>
        <p:spPr>
          <a:xfrm flipH="1">
            <a:off x="1763688" y="4653136"/>
            <a:ext cx="359473" cy="162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17022"/>
            <a:ext cx="4187490" cy="180232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467918"/>
            <a:ext cx="2614632" cy="15144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74" y="1551456"/>
            <a:ext cx="4295179" cy="346172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558254" y="5013176"/>
            <a:ext cx="5525914" cy="1709750"/>
            <a:chOff x="558254" y="5013176"/>
            <a:chExt cx="5525914" cy="170975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54" y="5013176"/>
              <a:ext cx="5005424" cy="1709750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4770354" y="6444124"/>
              <a:ext cx="1313814" cy="2788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081569" y="6475287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1905"/>
                <a:solidFill>
                  <a:srgbClr val="409D33"/>
                </a:solidFill>
                <a:latin typeface="PF BeauSans Pro" pitchFamily="2" charset="0"/>
              </a:rPr>
              <a:t>www.ferry-line.com</a:t>
            </a:r>
            <a:endParaRPr lang="uk-UA" sz="1400" dirty="0">
              <a:ln w="1905"/>
              <a:solidFill>
                <a:srgbClr val="409D33"/>
              </a:solidFill>
              <a:latin typeface="PF BeauSans Pro" pitchFamily="2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74201"/>
            <a:ext cx="1693266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6588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857752" y="1406286"/>
            <a:ext cx="40719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PF BeauSans Pro" pitchFamily="2" charset="0"/>
                <a:cs typeface="Times New Roman" pitchFamily="18" charset="0"/>
              </a:rPr>
              <a:t>    </a:t>
            </a:r>
            <a:endParaRPr lang="uk-UA" sz="1200" dirty="0">
              <a:latin typeface="PF BeauSans Pro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67583"/>
            <a:ext cx="3293125" cy="21896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828" y="1268760"/>
            <a:ext cx="3293632" cy="21898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10958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F BeauSans Pro" panose="02000500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Специальные ставки фрахта на перевозки контейнеров</a:t>
            </a:r>
            <a:endParaRPr lang="uk-UA" dirty="0">
              <a:latin typeface="PF BeauSans Pro" panose="02000500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0256" y="404664"/>
            <a:ext cx="6335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PF BeauSans Pro" panose="02000500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в железнодорожно-паромном сообщении в Черном море</a:t>
            </a:r>
            <a:endParaRPr lang="uk-UA" dirty="0">
              <a:latin typeface="PF BeauSans Pro" panose="02000500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2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246" y="3596119"/>
            <a:ext cx="4781907" cy="28213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2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30789"/>
            <a:ext cx="4911804" cy="22278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74201"/>
            <a:ext cx="1693266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0311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857752" y="1406286"/>
            <a:ext cx="40719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PF BeauSans Pro" pitchFamily="2" charset="0"/>
                <a:cs typeface="Times New Roman" pitchFamily="18" charset="0"/>
              </a:rPr>
              <a:t>    </a:t>
            </a:r>
            <a:endParaRPr lang="uk-UA" sz="1200" dirty="0">
              <a:latin typeface="PF BeauSans Pro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284915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F BeauSans Pro" panose="02000500000000020004" pitchFamily="2" charset="0"/>
                <a:ea typeface="Tahoma" panose="020B0604030504040204" pitchFamily="34" charset="0"/>
                <a:cs typeface="Arial" panose="020B0604020202020204" pitchFamily="34" charset="0"/>
              </a:rPr>
              <a:t>Паромный комплекс порта «</a:t>
            </a:r>
            <a:r>
              <a:rPr lang="ru-RU" dirty="0" err="1">
                <a:latin typeface="PF BeauSans Pro" panose="02000500000000020004" pitchFamily="2" charset="0"/>
                <a:ea typeface="Tahoma" panose="020B0604030504040204" pitchFamily="34" charset="0"/>
                <a:cs typeface="Arial" panose="020B0604020202020204" pitchFamily="34" charset="0"/>
              </a:rPr>
              <a:t>Черноморск</a:t>
            </a:r>
            <a:r>
              <a:rPr lang="ru-RU" dirty="0">
                <a:latin typeface="PF BeauSans Pro" panose="02000500000000020004" pitchFamily="2" charset="0"/>
                <a:ea typeface="Tahoma" panose="020B0604030504040204" pitchFamily="34" charset="0"/>
                <a:cs typeface="Arial" panose="020B0604020202020204" pitchFamily="34" charset="0"/>
              </a:rPr>
              <a:t>»</a:t>
            </a:r>
            <a:endParaRPr lang="uk-UA" dirty="0">
              <a:latin typeface="PF BeauSans Pro" panose="02000500000000020004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4039180"/>
            <a:ext cx="4207029" cy="27195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39180"/>
            <a:ext cx="3989566" cy="27168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58" y="1159502"/>
            <a:ext cx="3997234" cy="26301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714375"/>
            <a:ext cx="4501734" cy="31825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74201"/>
            <a:ext cx="1693266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8230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020272" y="764704"/>
            <a:ext cx="72008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285720" y="343895"/>
            <a:ext cx="7846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F BeauSans Pro" panose="02000500000000020004" pitchFamily="2" charset="0"/>
              </a:rPr>
              <a:t>Мультимодальные проекты</a:t>
            </a:r>
            <a:endParaRPr lang="uk-UA" dirty="0">
              <a:latin typeface="PF BeauSans Pro" panose="02000500000000020004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88640"/>
            <a:ext cx="1693266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57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0815" cy="682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57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88256" y="120234"/>
            <a:ext cx="70480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PF BeauSans Pro" pitchFamily="2" charset="0"/>
              </a:rPr>
              <a:t>Статистика перевозок по вагонам и </a:t>
            </a:r>
            <a:r>
              <a:rPr lang="ru-RU" dirty="0" err="1">
                <a:latin typeface="PF BeauSans Pro" pitchFamily="2" charset="0"/>
              </a:rPr>
              <a:t>ТИРам</a:t>
            </a:r>
            <a:r>
              <a:rPr lang="ru-RU" dirty="0">
                <a:latin typeface="PF BeauSans Pro" pitchFamily="2" charset="0"/>
              </a:rPr>
              <a:t> в железнодорожно-паромном сообщении. </a:t>
            </a:r>
          </a:p>
          <a:p>
            <a:r>
              <a:rPr lang="ru-RU" dirty="0">
                <a:latin typeface="PF BeauSans Pro" pitchFamily="2" charset="0"/>
              </a:rPr>
              <a:t>Период  с 2007 г  -   2016 гг.</a:t>
            </a:r>
            <a:endParaRPr lang="en-US" dirty="0">
              <a:latin typeface="PF BeauSans Pro" pitchFamily="2" charset="0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7896180"/>
              </p:ext>
            </p:extLst>
          </p:nvPr>
        </p:nvGraphicFramePr>
        <p:xfrm>
          <a:off x="251520" y="1238386"/>
          <a:ext cx="4248472" cy="2428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5403775"/>
              </p:ext>
            </p:extLst>
          </p:nvPr>
        </p:nvGraphicFramePr>
        <p:xfrm>
          <a:off x="4736335" y="1267636"/>
          <a:ext cx="4177248" cy="2358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3813525"/>
              </p:ext>
            </p:extLst>
          </p:nvPr>
        </p:nvGraphicFramePr>
        <p:xfrm>
          <a:off x="7066" y="3861530"/>
          <a:ext cx="4459390" cy="2215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00000000-0008-0000-00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1590169"/>
              </p:ext>
            </p:extLst>
          </p:nvPr>
        </p:nvGraphicFramePr>
        <p:xfrm>
          <a:off x="4716017" y="3861530"/>
          <a:ext cx="4248472" cy="2303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88640"/>
            <a:ext cx="1693266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23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88257" y="120234"/>
            <a:ext cx="6480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PF BeauSans Pro" pitchFamily="2" charset="0"/>
              </a:rPr>
              <a:t>Статистика перевозок по вагонам и </a:t>
            </a:r>
            <a:r>
              <a:rPr lang="ru-RU" dirty="0" err="1">
                <a:latin typeface="PF BeauSans Pro" pitchFamily="2" charset="0"/>
              </a:rPr>
              <a:t>ТИРам</a:t>
            </a:r>
            <a:r>
              <a:rPr lang="ru-RU" dirty="0">
                <a:latin typeface="PF BeauSans Pro" pitchFamily="2" charset="0"/>
              </a:rPr>
              <a:t> в железнодорожно-паромном сообщении. </a:t>
            </a:r>
          </a:p>
          <a:p>
            <a:r>
              <a:rPr lang="ru-RU" dirty="0">
                <a:latin typeface="PF BeauSans Pro" pitchFamily="2" charset="0"/>
              </a:rPr>
              <a:t>Период  с 2007 г  -   2016 гг.</a:t>
            </a:r>
            <a:endParaRPr lang="en-US" dirty="0">
              <a:latin typeface="PF BeauSans Pro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96163"/>
            <a:ext cx="1693266" cy="90872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490572"/>
              </p:ext>
            </p:extLst>
          </p:nvPr>
        </p:nvGraphicFramePr>
        <p:xfrm>
          <a:off x="107504" y="1009442"/>
          <a:ext cx="9001000" cy="575644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075111">
                  <a:extLst>
                    <a:ext uri="{9D8B030D-6E8A-4147-A177-3AD203B41FA5}">
                      <a16:colId xmlns:a16="http://schemas.microsoft.com/office/drawing/2014/main" val="476740958"/>
                    </a:ext>
                  </a:extLst>
                </a:gridCol>
                <a:gridCol w="1377058">
                  <a:extLst>
                    <a:ext uri="{9D8B030D-6E8A-4147-A177-3AD203B41FA5}">
                      <a16:colId xmlns:a16="http://schemas.microsoft.com/office/drawing/2014/main" val="4005252339"/>
                    </a:ext>
                  </a:extLst>
                </a:gridCol>
                <a:gridCol w="800307">
                  <a:extLst>
                    <a:ext uri="{9D8B030D-6E8A-4147-A177-3AD203B41FA5}">
                      <a16:colId xmlns:a16="http://schemas.microsoft.com/office/drawing/2014/main" val="4236245068"/>
                    </a:ext>
                  </a:extLst>
                </a:gridCol>
                <a:gridCol w="933220">
                  <a:extLst>
                    <a:ext uri="{9D8B030D-6E8A-4147-A177-3AD203B41FA5}">
                      <a16:colId xmlns:a16="http://schemas.microsoft.com/office/drawing/2014/main" val="3283788992"/>
                    </a:ext>
                  </a:extLst>
                </a:gridCol>
                <a:gridCol w="1292783">
                  <a:extLst>
                    <a:ext uri="{9D8B030D-6E8A-4147-A177-3AD203B41FA5}">
                      <a16:colId xmlns:a16="http://schemas.microsoft.com/office/drawing/2014/main" val="4156903839"/>
                    </a:ext>
                  </a:extLst>
                </a:gridCol>
                <a:gridCol w="755600">
                  <a:extLst>
                    <a:ext uri="{9D8B030D-6E8A-4147-A177-3AD203B41FA5}">
                      <a16:colId xmlns:a16="http://schemas.microsoft.com/office/drawing/2014/main" val="2219587567"/>
                    </a:ext>
                  </a:extLst>
                </a:gridCol>
                <a:gridCol w="830577">
                  <a:extLst>
                    <a:ext uri="{9D8B030D-6E8A-4147-A177-3AD203B41FA5}">
                      <a16:colId xmlns:a16="http://schemas.microsoft.com/office/drawing/2014/main" val="3807928608"/>
                    </a:ext>
                  </a:extLst>
                </a:gridCol>
                <a:gridCol w="742370">
                  <a:extLst>
                    <a:ext uri="{9D8B030D-6E8A-4147-A177-3AD203B41FA5}">
                      <a16:colId xmlns:a16="http://schemas.microsoft.com/office/drawing/2014/main" val="3620263741"/>
                    </a:ext>
                  </a:extLst>
                </a:gridCol>
                <a:gridCol w="1193974">
                  <a:extLst>
                    <a:ext uri="{9D8B030D-6E8A-4147-A177-3AD203B41FA5}">
                      <a16:colId xmlns:a16="http://schemas.microsoft.com/office/drawing/2014/main" val="1508245158"/>
                    </a:ext>
                  </a:extLst>
                </a:gridCol>
              </a:tblGrid>
              <a:tr h="157058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effectLst/>
                          <a:latin typeface="PF BeauSans Pro" panose="02000500000000020004" pitchFamily="2" charset="0"/>
                        </a:rPr>
                        <a:t>Объемы грузоперевозок в паромном сообщении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310625"/>
                  </a:ext>
                </a:extLst>
              </a:tr>
              <a:tr h="222612"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Направление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Кол-во </a:t>
                      </a:r>
                      <a:b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</a:br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рейсов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Ж/д вагоны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PF BeauSans Pro" panose="02000500000000020004" pitchFamily="2" charset="0"/>
                        </a:rPr>
                        <a:t>TIR</a:t>
                      </a:r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Контейнера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extLst>
                  <a:ext uri="{0D108BD9-81ED-4DB2-BD59-A6C34878D82A}">
                    <a16:rowId xmlns:a16="http://schemas.microsoft.com/office/drawing/2014/main" val="1977012845"/>
                  </a:ext>
                </a:extLst>
              </a:tr>
              <a:tr h="770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Груженые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Порожние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Кол-во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Кол-во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extLst>
                  <a:ext uri="{0D108BD9-81ED-4DB2-BD59-A6C34878D82A}">
                    <a16:rowId xmlns:a16="http://schemas.microsoft.com/office/drawing/2014/main" val="3508759971"/>
                  </a:ext>
                </a:extLst>
              </a:tr>
              <a:tr h="2226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Кол-во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% к </a:t>
                      </a:r>
                      <a:r>
                        <a:rPr lang="ru-RU" sz="1200" u="none" strike="noStrike" dirty="0" err="1">
                          <a:effectLst/>
                          <a:latin typeface="PF BeauSans Pro" panose="02000500000000020004" pitchFamily="2" charset="0"/>
                        </a:rPr>
                        <a:t>предыд</a:t>
                      </a:r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Нетто, </a:t>
                      </a:r>
                      <a:r>
                        <a:rPr lang="ru-RU" sz="1200" u="none" strike="noStrike" dirty="0" err="1">
                          <a:effectLst/>
                          <a:latin typeface="PF BeauSans Pro" panose="02000500000000020004" pitchFamily="2" charset="0"/>
                        </a:rPr>
                        <a:t>тн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Кол-во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193639"/>
                  </a:ext>
                </a:extLst>
              </a:tr>
              <a:tr h="22261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2007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На Грузию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10020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501441,3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420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1975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1542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extLst>
                  <a:ext uri="{0D108BD9-81ED-4DB2-BD59-A6C34878D82A}">
                    <a16:rowId xmlns:a16="http://schemas.microsoft.com/office/drawing/2014/main" val="3140749282"/>
                  </a:ext>
                </a:extLst>
              </a:tr>
              <a:tr h="2226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Из Грузии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2483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134904,2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5524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1568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1520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extLst>
                  <a:ext uri="{0D108BD9-81ED-4DB2-BD59-A6C34878D82A}">
                    <a16:rowId xmlns:a16="http://schemas.microsoft.com/office/drawing/2014/main" val="767086724"/>
                  </a:ext>
                </a:extLst>
              </a:tr>
              <a:tr h="22261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2008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На Грузию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7195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71,8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403299,6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238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2612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843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extLst>
                  <a:ext uri="{0D108BD9-81ED-4DB2-BD59-A6C34878D82A}">
                    <a16:rowId xmlns:a16="http://schemas.microsoft.com/office/drawing/2014/main" val="2513831048"/>
                  </a:ext>
                </a:extLst>
              </a:tr>
              <a:tr h="2226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Из Грузии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2263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91,1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120568,5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2517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2492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896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extLst>
                  <a:ext uri="{0D108BD9-81ED-4DB2-BD59-A6C34878D82A}">
                    <a16:rowId xmlns:a16="http://schemas.microsoft.com/office/drawing/2014/main" val="2173675521"/>
                  </a:ext>
                </a:extLst>
              </a:tr>
              <a:tr h="22261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2009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На Грузию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142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5636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78,3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327992,3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566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1991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712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extLst>
                  <a:ext uri="{0D108BD9-81ED-4DB2-BD59-A6C34878D82A}">
                    <a16:rowId xmlns:a16="http://schemas.microsoft.com/office/drawing/2014/main" val="406232920"/>
                  </a:ext>
                </a:extLst>
              </a:tr>
              <a:tr h="2226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Из Грузии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122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1557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68,8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86191,1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4425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2291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688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extLst>
                  <a:ext uri="{0D108BD9-81ED-4DB2-BD59-A6C34878D82A}">
                    <a16:rowId xmlns:a16="http://schemas.microsoft.com/office/drawing/2014/main" val="2906449886"/>
                  </a:ext>
                </a:extLst>
              </a:tr>
              <a:tr h="22261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2010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На Грузию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148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6933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123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398225,8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934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2903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1449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extLst>
                  <a:ext uri="{0D108BD9-81ED-4DB2-BD59-A6C34878D82A}">
                    <a16:rowId xmlns:a16="http://schemas.microsoft.com/office/drawing/2014/main" val="1389564919"/>
                  </a:ext>
                </a:extLst>
              </a:tr>
              <a:tr h="1833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Из Грузии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135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1687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108,4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98893,6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5775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2754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1340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extLst>
                  <a:ext uri="{0D108BD9-81ED-4DB2-BD59-A6C34878D82A}">
                    <a16:rowId xmlns:a16="http://schemas.microsoft.com/office/drawing/2014/main" val="4094254331"/>
                  </a:ext>
                </a:extLst>
              </a:tr>
              <a:tr h="22261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2011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На Грузию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145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6261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90,3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365376,3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278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3169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1340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extLst>
                  <a:ext uri="{0D108BD9-81ED-4DB2-BD59-A6C34878D82A}">
                    <a16:rowId xmlns:a16="http://schemas.microsoft.com/office/drawing/2014/main" val="2811319409"/>
                  </a:ext>
                </a:extLst>
              </a:tr>
              <a:tr h="2226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Из Грузии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145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1594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94,5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93896,2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5208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3216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1326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extLst>
                  <a:ext uri="{0D108BD9-81ED-4DB2-BD59-A6C34878D82A}">
                    <a16:rowId xmlns:a16="http://schemas.microsoft.com/office/drawing/2014/main" val="1204270529"/>
                  </a:ext>
                </a:extLst>
              </a:tr>
              <a:tr h="22261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2012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На Грузию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139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4249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67,9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248116,1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236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3971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1483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extLst>
                  <a:ext uri="{0D108BD9-81ED-4DB2-BD59-A6C34878D82A}">
                    <a16:rowId xmlns:a16="http://schemas.microsoft.com/office/drawing/2014/main" val="3109821346"/>
                  </a:ext>
                </a:extLst>
              </a:tr>
              <a:tr h="2226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Из Грузии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142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1600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100,4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91781,7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2877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3019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1403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extLst>
                  <a:ext uri="{0D108BD9-81ED-4DB2-BD59-A6C34878D82A}">
                    <a16:rowId xmlns:a16="http://schemas.microsoft.com/office/drawing/2014/main" val="1412074875"/>
                  </a:ext>
                </a:extLst>
              </a:tr>
              <a:tr h="22261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2013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На Грузию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141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3359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79,1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202793,7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495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4470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1772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extLst>
                  <a:ext uri="{0D108BD9-81ED-4DB2-BD59-A6C34878D82A}">
                    <a16:rowId xmlns:a16="http://schemas.microsoft.com/office/drawing/2014/main" val="1080688791"/>
                  </a:ext>
                </a:extLst>
              </a:tr>
              <a:tr h="2226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Из Грузии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1435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89,7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86167,3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2415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4217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1658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extLst>
                  <a:ext uri="{0D108BD9-81ED-4DB2-BD59-A6C34878D82A}">
                    <a16:rowId xmlns:a16="http://schemas.microsoft.com/office/drawing/2014/main" val="3118405528"/>
                  </a:ext>
                </a:extLst>
              </a:tr>
              <a:tr h="22261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2014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На Грузию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123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2654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79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174257,5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711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3675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1700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extLst>
                  <a:ext uri="{0D108BD9-81ED-4DB2-BD59-A6C34878D82A}">
                    <a16:rowId xmlns:a16="http://schemas.microsoft.com/office/drawing/2014/main" val="2678614406"/>
                  </a:ext>
                </a:extLst>
              </a:tr>
              <a:tr h="2226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Из Грузии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1514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105,5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93354,75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2439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2217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1739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extLst>
                  <a:ext uri="{0D108BD9-81ED-4DB2-BD59-A6C34878D82A}">
                    <a16:rowId xmlns:a16="http://schemas.microsoft.com/office/drawing/2014/main" val="1086039719"/>
                  </a:ext>
                </a:extLst>
              </a:tr>
              <a:tr h="22261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2015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На Грузию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122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2377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89,6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146472,7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238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3660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1337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extLst>
                  <a:ext uri="{0D108BD9-81ED-4DB2-BD59-A6C34878D82A}">
                    <a16:rowId xmlns:a16="http://schemas.microsoft.com/office/drawing/2014/main" val="3282408174"/>
                  </a:ext>
                </a:extLst>
              </a:tr>
              <a:tr h="2226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Из Грузии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801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52,9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49010,92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2072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1144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1402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extLst>
                  <a:ext uri="{0D108BD9-81ED-4DB2-BD59-A6C34878D82A}">
                    <a16:rowId xmlns:a16="http://schemas.microsoft.com/office/drawing/2014/main" val="3884174062"/>
                  </a:ext>
                </a:extLst>
              </a:tr>
              <a:tr h="22261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2016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На Грузию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213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6162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259,2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333868,4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221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9852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851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extLst>
                  <a:ext uri="{0D108BD9-81ED-4DB2-BD59-A6C34878D82A}">
                    <a16:rowId xmlns:a16="http://schemas.microsoft.com/office/drawing/2014/main" val="3853508210"/>
                  </a:ext>
                </a:extLst>
              </a:tr>
              <a:tr h="2226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Из Грузии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193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529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66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31934,15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3657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3639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834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extLst>
                  <a:ext uri="{0D108BD9-81ED-4DB2-BD59-A6C34878D82A}">
                    <a16:rowId xmlns:a16="http://schemas.microsoft.com/office/drawing/2014/main" val="3368113820"/>
                  </a:ext>
                </a:extLst>
              </a:tr>
              <a:tr h="12587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4 мес.2017 г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На Грузию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64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1877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71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2728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185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extLst>
                  <a:ext uri="{0D108BD9-81ED-4DB2-BD59-A6C34878D82A}">
                    <a16:rowId xmlns:a16="http://schemas.microsoft.com/office/drawing/2014/main" val="2861956576"/>
                  </a:ext>
                </a:extLst>
              </a:tr>
              <a:tr h="1258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Из Грузии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55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244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1051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999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160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2292" marR="2292" marT="2292" marB="22002" anchor="b"/>
                </a:tc>
                <a:extLst>
                  <a:ext uri="{0D108BD9-81ED-4DB2-BD59-A6C34878D82A}">
                    <a16:rowId xmlns:a16="http://schemas.microsoft.com/office/drawing/2014/main" val="3689974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3810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96163"/>
            <a:ext cx="1693266" cy="908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8964" y="227357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F BeauSans Pro" panose="02000500000000020004" pitchFamily="2" charset="0"/>
              </a:rPr>
              <a:t>Европа – Азия – Европа</a:t>
            </a:r>
          </a:p>
          <a:p>
            <a:endParaRPr lang="ru-RU" sz="2000" dirty="0">
              <a:latin typeface="PF BeauSans Pro" panose="02000500000000020004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3172" y="1403152"/>
            <a:ext cx="4024424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atin typeface="PF BeauSans Pro" panose="02000500000000020004" pitchFamily="2" charset="0"/>
              </a:rPr>
              <a:t>Доля груженых вагонов в </a:t>
            </a:r>
          </a:p>
          <a:p>
            <a:r>
              <a:rPr lang="ru-RU" dirty="0">
                <a:latin typeface="PF BeauSans Pro" panose="02000500000000020004" pitchFamily="2" charset="0"/>
              </a:rPr>
              <a:t>экспорте:</a:t>
            </a:r>
          </a:p>
          <a:p>
            <a:r>
              <a:rPr lang="ru-RU" dirty="0">
                <a:latin typeface="PF BeauSans Pro" panose="02000500000000020004" pitchFamily="2" charset="0"/>
              </a:rPr>
              <a:t>2016 г – 6162 вагон (96,1 %)</a:t>
            </a:r>
          </a:p>
          <a:p>
            <a:r>
              <a:rPr lang="ru-RU" dirty="0">
                <a:latin typeface="PF BeauSans Pro" panose="02000500000000020004" pitchFamily="2" charset="0"/>
              </a:rPr>
              <a:t>4 мес. 2017 – 1877 вагонов (96,4%)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293" y="3152001"/>
            <a:ext cx="4090182" cy="230832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atin typeface="PF BeauSans Pro" panose="02000500000000020004" pitchFamily="2" charset="0"/>
              </a:rPr>
              <a:t>Доля транзита в экспортных перевозках:</a:t>
            </a:r>
          </a:p>
          <a:p>
            <a:r>
              <a:rPr lang="ru-RU" dirty="0">
                <a:latin typeface="PF BeauSans Pro" panose="02000500000000020004" pitchFamily="2" charset="0"/>
              </a:rPr>
              <a:t>Ж/д вагоны - 238 ед. (3,7 %)</a:t>
            </a:r>
          </a:p>
          <a:p>
            <a:r>
              <a:rPr lang="ru-RU" dirty="0" err="1">
                <a:latin typeface="PF BeauSans Pro" panose="02000500000000020004" pitchFamily="2" charset="0"/>
              </a:rPr>
              <a:t>ТИРы</a:t>
            </a:r>
            <a:r>
              <a:rPr lang="ru-RU" dirty="0">
                <a:latin typeface="PF BeauSans Pro" panose="02000500000000020004" pitchFamily="2" charset="0"/>
              </a:rPr>
              <a:t> – 3000 ед. (17%)  </a:t>
            </a:r>
          </a:p>
          <a:p>
            <a:r>
              <a:rPr lang="ru-RU" dirty="0">
                <a:latin typeface="PF BeauSans Pro" panose="02000500000000020004" pitchFamily="2" charset="0"/>
              </a:rPr>
              <a:t>В направлении:</a:t>
            </a:r>
          </a:p>
          <a:p>
            <a:r>
              <a:rPr lang="ru-RU" dirty="0">
                <a:latin typeface="PF BeauSans Pro" panose="02000500000000020004" pitchFamily="2" charset="0"/>
              </a:rPr>
              <a:t>Польша - Грузия 754 </a:t>
            </a:r>
            <a:r>
              <a:rPr lang="ru-RU" dirty="0" err="1">
                <a:latin typeface="PF BeauSans Pro" panose="02000500000000020004" pitchFamily="2" charset="0"/>
              </a:rPr>
              <a:t>ТИРа</a:t>
            </a:r>
            <a:endParaRPr lang="ru-RU" dirty="0">
              <a:latin typeface="PF BeauSans Pro" panose="02000500000000020004" pitchFamily="2" charset="0"/>
            </a:endParaRPr>
          </a:p>
          <a:p>
            <a:r>
              <a:rPr lang="ru-RU" dirty="0">
                <a:latin typeface="PF BeauSans Pro" panose="02000500000000020004" pitchFamily="2" charset="0"/>
              </a:rPr>
              <a:t>Польша – Турция – 205 </a:t>
            </a:r>
            <a:r>
              <a:rPr lang="ru-RU" dirty="0" err="1">
                <a:latin typeface="PF BeauSans Pro" panose="02000500000000020004" pitchFamily="2" charset="0"/>
              </a:rPr>
              <a:t>ТИРа</a:t>
            </a:r>
            <a:endParaRPr lang="ru-RU" dirty="0">
              <a:latin typeface="PF BeauSans Pro" panose="02000500000000020004" pitchFamily="2" charset="0"/>
            </a:endParaRPr>
          </a:p>
          <a:p>
            <a:r>
              <a:rPr lang="ru-RU" dirty="0">
                <a:latin typeface="PF BeauSans Pro" panose="02000500000000020004" pitchFamily="2" charset="0"/>
              </a:rPr>
              <a:t>РФ – Турция – 518 Тиров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67708" y="3429000"/>
            <a:ext cx="3924772" cy="175432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atin typeface="PF BeauSans Pro" panose="02000500000000020004" pitchFamily="2" charset="0"/>
              </a:rPr>
              <a:t>Доля транзита в импортных перевозках:</a:t>
            </a:r>
          </a:p>
          <a:p>
            <a:r>
              <a:rPr lang="ru-RU" dirty="0">
                <a:latin typeface="PF BeauSans Pro" panose="02000500000000020004" pitchFamily="2" charset="0"/>
              </a:rPr>
              <a:t>Ж/д вагоны - 268 ед. (6,5 %)</a:t>
            </a:r>
          </a:p>
          <a:p>
            <a:r>
              <a:rPr lang="ru-RU" dirty="0" err="1">
                <a:latin typeface="PF BeauSans Pro" panose="02000500000000020004" pitchFamily="2" charset="0"/>
              </a:rPr>
              <a:t>ТИРы</a:t>
            </a:r>
            <a:r>
              <a:rPr lang="ru-RU" dirty="0">
                <a:latin typeface="PF BeauSans Pro" panose="02000500000000020004" pitchFamily="2" charset="0"/>
              </a:rPr>
              <a:t> – 3859 ед. (34%)  </a:t>
            </a:r>
          </a:p>
          <a:p>
            <a:r>
              <a:rPr lang="ru-RU" dirty="0">
                <a:latin typeface="PF BeauSans Pro" panose="02000500000000020004" pitchFamily="2" charset="0"/>
              </a:rPr>
              <a:t>В основном из Турции на Беларусь, Казахстан, РФ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79168" y="1412776"/>
            <a:ext cx="3960440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atin typeface="PF BeauSans Pro" panose="02000500000000020004" pitchFamily="2" charset="0"/>
              </a:rPr>
              <a:t>Доля груженых вагонов в импорте:</a:t>
            </a:r>
          </a:p>
          <a:p>
            <a:r>
              <a:rPr lang="ru-RU" dirty="0">
                <a:latin typeface="PF BeauSans Pro" panose="02000500000000020004" pitchFamily="2" charset="0"/>
              </a:rPr>
              <a:t>2016 г – 529 вагонов (12,8 %)</a:t>
            </a:r>
          </a:p>
          <a:p>
            <a:r>
              <a:rPr lang="ru-RU" dirty="0">
                <a:latin typeface="PF BeauSans Pro" panose="02000500000000020004" pitchFamily="2" charset="0"/>
              </a:rPr>
              <a:t>4 мес.2017 г – 244 вагона (18,7 %)</a:t>
            </a:r>
          </a:p>
        </p:txBody>
      </p:sp>
    </p:spTree>
    <p:extLst>
      <p:ext uri="{BB962C8B-B14F-4D97-AF65-F5344CB8AC3E}">
        <p14:creationId xmlns:p14="http://schemas.microsoft.com/office/powerpoint/2010/main" val="3337355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96163"/>
            <a:ext cx="1693266" cy="9087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0317" y="332656"/>
            <a:ext cx="684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F BeauSans Pro" panose="02000500000000020004" pitchFamily="2" charset="0"/>
              </a:rPr>
              <a:t>Экспорт груженых вагонов (помесячно)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487715"/>
              </p:ext>
            </p:extLst>
          </p:nvPr>
        </p:nvGraphicFramePr>
        <p:xfrm>
          <a:off x="107505" y="1340768"/>
          <a:ext cx="9001002" cy="85024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839142">
                  <a:extLst>
                    <a:ext uri="{9D8B030D-6E8A-4147-A177-3AD203B41FA5}">
                      <a16:colId xmlns:a16="http://schemas.microsoft.com/office/drawing/2014/main" val="2924851713"/>
                    </a:ext>
                  </a:extLst>
                </a:gridCol>
                <a:gridCol w="693758">
                  <a:extLst>
                    <a:ext uri="{9D8B030D-6E8A-4147-A177-3AD203B41FA5}">
                      <a16:colId xmlns:a16="http://schemas.microsoft.com/office/drawing/2014/main" val="2977992029"/>
                    </a:ext>
                  </a:extLst>
                </a:gridCol>
                <a:gridCol w="693758">
                  <a:extLst>
                    <a:ext uri="{9D8B030D-6E8A-4147-A177-3AD203B41FA5}">
                      <a16:colId xmlns:a16="http://schemas.microsoft.com/office/drawing/2014/main" val="3937482142"/>
                    </a:ext>
                  </a:extLst>
                </a:gridCol>
                <a:gridCol w="693758">
                  <a:extLst>
                    <a:ext uri="{9D8B030D-6E8A-4147-A177-3AD203B41FA5}">
                      <a16:colId xmlns:a16="http://schemas.microsoft.com/office/drawing/2014/main" val="3649851347"/>
                    </a:ext>
                  </a:extLst>
                </a:gridCol>
                <a:gridCol w="693758">
                  <a:extLst>
                    <a:ext uri="{9D8B030D-6E8A-4147-A177-3AD203B41FA5}">
                      <a16:colId xmlns:a16="http://schemas.microsoft.com/office/drawing/2014/main" val="3372512700"/>
                    </a:ext>
                  </a:extLst>
                </a:gridCol>
                <a:gridCol w="693758">
                  <a:extLst>
                    <a:ext uri="{9D8B030D-6E8A-4147-A177-3AD203B41FA5}">
                      <a16:colId xmlns:a16="http://schemas.microsoft.com/office/drawing/2014/main" val="516969124"/>
                    </a:ext>
                  </a:extLst>
                </a:gridCol>
                <a:gridCol w="693758">
                  <a:extLst>
                    <a:ext uri="{9D8B030D-6E8A-4147-A177-3AD203B41FA5}">
                      <a16:colId xmlns:a16="http://schemas.microsoft.com/office/drawing/2014/main" val="3236742872"/>
                    </a:ext>
                  </a:extLst>
                </a:gridCol>
                <a:gridCol w="693758">
                  <a:extLst>
                    <a:ext uri="{9D8B030D-6E8A-4147-A177-3AD203B41FA5}">
                      <a16:colId xmlns:a16="http://schemas.microsoft.com/office/drawing/2014/main" val="3788770583"/>
                    </a:ext>
                  </a:extLst>
                </a:gridCol>
                <a:gridCol w="530522">
                  <a:extLst>
                    <a:ext uri="{9D8B030D-6E8A-4147-A177-3AD203B41FA5}">
                      <a16:colId xmlns:a16="http://schemas.microsoft.com/office/drawing/2014/main" val="1613726796"/>
                    </a:ext>
                  </a:extLst>
                </a:gridCol>
                <a:gridCol w="693758">
                  <a:extLst>
                    <a:ext uri="{9D8B030D-6E8A-4147-A177-3AD203B41FA5}">
                      <a16:colId xmlns:a16="http://schemas.microsoft.com/office/drawing/2014/main" val="2124225103"/>
                    </a:ext>
                  </a:extLst>
                </a:gridCol>
                <a:gridCol w="693758">
                  <a:extLst>
                    <a:ext uri="{9D8B030D-6E8A-4147-A177-3AD203B41FA5}">
                      <a16:colId xmlns:a16="http://schemas.microsoft.com/office/drawing/2014/main" val="1254343160"/>
                    </a:ext>
                  </a:extLst>
                </a:gridCol>
                <a:gridCol w="693758">
                  <a:extLst>
                    <a:ext uri="{9D8B030D-6E8A-4147-A177-3AD203B41FA5}">
                      <a16:colId xmlns:a16="http://schemas.microsoft.com/office/drawing/2014/main" val="1325987216"/>
                    </a:ext>
                  </a:extLst>
                </a:gridCol>
                <a:gridCol w="693758">
                  <a:extLst>
                    <a:ext uri="{9D8B030D-6E8A-4147-A177-3AD203B41FA5}">
                      <a16:colId xmlns:a16="http://schemas.microsoft.com/office/drawing/2014/main" val="3510313243"/>
                    </a:ext>
                  </a:extLst>
                </a:gridCol>
              </a:tblGrid>
              <a:tr h="2171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Год/мес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Январь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Февраль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Март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Апрель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Май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Июнь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Июль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Август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Сентябрь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Октябрь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Ноябрь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Декабрь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extLst>
                  <a:ext uri="{0D108BD9-81ED-4DB2-BD59-A6C34878D82A}">
                    <a16:rowId xmlns:a16="http://schemas.microsoft.com/office/drawing/2014/main" val="4274306685"/>
                  </a:ext>
                </a:extLst>
              </a:tr>
              <a:tr h="2171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2016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196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225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190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298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309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463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562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735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1135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696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804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601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extLst>
                  <a:ext uri="{0D108BD9-81ED-4DB2-BD59-A6C34878D82A}">
                    <a16:rowId xmlns:a16="http://schemas.microsoft.com/office/drawing/2014/main" val="1146424648"/>
                  </a:ext>
                </a:extLst>
              </a:tr>
              <a:tr h="3839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PF BeauSans Pro" panose="02000500000000020004" pitchFamily="2" charset="0"/>
                        </a:rPr>
                        <a:t>4 мес.2017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404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385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570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PF BeauSans Pro" panose="02000500000000020004" pitchFamily="2" charset="0"/>
                        </a:rPr>
                        <a:t>518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4741" marR="4741" marT="4741" marB="45509" anchor="b"/>
                </a:tc>
                <a:extLst>
                  <a:ext uri="{0D108BD9-81ED-4DB2-BD59-A6C34878D82A}">
                    <a16:rowId xmlns:a16="http://schemas.microsoft.com/office/drawing/2014/main" val="4213526818"/>
                  </a:ext>
                </a:extLst>
              </a:tr>
            </a:tbl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5FB525E9-5DC9-4E18-9893-D4CE276007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8183623"/>
              </p:ext>
            </p:extLst>
          </p:nvPr>
        </p:nvGraphicFramePr>
        <p:xfrm>
          <a:off x="971600" y="2829793"/>
          <a:ext cx="691276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79197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96163"/>
            <a:ext cx="1693266" cy="908720"/>
          </a:xfrm>
          <a:prstGeom prst="rect">
            <a:avLst/>
          </a:prstGeom>
        </p:spPr>
      </p:pic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CE4346FB-49BF-4C61-8024-F90AAE66B1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9982588"/>
              </p:ext>
            </p:extLst>
          </p:nvPr>
        </p:nvGraphicFramePr>
        <p:xfrm>
          <a:off x="539552" y="1004883"/>
          <a:ext cx="8280920" cy="5376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27173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404664"/>
            <a:ext cx="7846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PF BeauSans Pro" panose="02000500000000020004" pitchFamily="2" charset="0"/>
              </a:rPr>
              <a:t>Статус </a:t>
            </a:r>
            <a:r>
              <a:rPr lang="uk-UA" dirty="0" err="1">
                <a:latin typeface="PF BeauSans Pro" panose="02000500000000020004" pitchFamily="2" charset="0"/>
              </a:rPr>
              <a:t>морских</a:t>
            </a:r>
            <a:r>
              <a:rPr lang="uk-UA" dirty="0">
                <a:latin typeface="PF BeauSans Pro" panose="02000500000000020004" pitchFamily="2" charset="0"/>
              </a:rPr>
              <a:t> </a:t>
            </a:r>
            <a:r>
              <a:rPr lang="uk-UA" dirty="0" err="1">
                <a:latin typeface="PF BeauSans Pro" panose="02000500000000020004" pitchFamily="2" charset="0"/>
              </a:rPr>
              <a:t>портов</a:t>
            </a:r>
            <a:r>
              <a:rPr lang="uk-UA" dirty="0">
                <a:latin typeface="PF BeauSans Pro" panose="02000500000000020004" pitchFamily="2" charset="0"/>
              </a:rPr>
              <a:t> </a:t>
            </a:r>
            <a:r>
              <a:rPr lang="uk-UA" dirty="0" err="1">
                <a:latin typeface="PF BeauSans Pro" panose="02000500000000020004" pitchFamily="2" charset="0"/>
              </a:rPr>
              <a:t>Украины</a:t>
            </a:r>
            <a:endParaRPr lang="uk-UA" dirty="0">
              <a:latin typeface="PF BeauSans Pro" panose="02000500000000020004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74201"/>
            <a:ext cx="1693266" cy="9087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544" y="1844824"/>
            <a:ext cx="8280920" cy="369331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atin typeface="PF BeauSans Pro" panose="02000500000000020004" pitchFamily="2" charset="0"/>
                <a:cs typeface="Arial" panose="020B0604020202020204" pitchFamily="34" charset="0"/>
              </a:rPr>
              <a:t>Кодекс торгового мореплавания Украины (1994 г)</a:t>
            </a:r>
          </a:p>
          <a:p>
            <a:r>
              <a:rPr lang="ru-RU" dirty="0">
                <a:latin typeface="PF BeauSans Pro" panose="02000500000000020004" pitchFamily="2" charset="0"/>
                <a:cs typeface="Arial" panose="020B0604020202020204" pitchFamily="34" charset="0"/>
              </a:rPr>
              <a:t>Порт – государственное транспортное предприятие. Все морские порты отнесены к стратегическим объектам, не подлежащим приватизации.</a:t>
            </a:r>
          </a:p>
          <a:p>
            <a:endParaRPr lang="ru-RU" dirty="0">
              <a:latin typeface="PF BeauSans Pro" panose="02000500000000020004" pitchFamily="2" charset="0"/>
              <a:cs typeface="Arial" panose="020B0604020202020204" pitchFamily="34" charset="0"/>
            </a:endParaRPr>
          </a:p>
          <a:p>
            <a:r>
              <a:rPr lang="ru-RU" dirty="0">
                <a:latin typeface="PF BeauSans Pro" panose="02000500000000020004" pitchFamily="2" charset="0"/>
                <a:cs typeface="Arial" panose="020B0604020202020204" pitchFamily="34" charset="0"/>
              </a:rPr>
              <a:t>Июнь 2013 г. Вступил в силу Закон Украины «О морских портах Украины»: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PF BeauSans Pro" panose="02000500000000020004" pitchFamily="2" charset="0"/>
                <a:cs typeface="Arial" panose="020B0604020202020204" pitchFamily="34" charset="0"/>
              </a:rPr>
              <a:t>Порт  - географическое понятие, объединяющее акваторию и территорию, где работают предприятия любых форм собственности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PF BeauSans Pro" panose="02000500000000020004" pitchFamily="2" charset="0"/>
                <a:cs typeface="Arial" panose="020B0604020202020204" pitchFamily="34" charset="0"/>
              </a:rPr>
              <a:t>Разделение хозяйственных и государственно-административных функций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PF BeauSans Pro" panose="02000500000000020004" pitchFamily="2" charset="0"/>
                <a:cs typeface="Arial" panose="020B0604020202020204" pitchFamily="34" charset="0"/>
              </a:rPr>
              <a:t>АМПУ – балансодержатель стратегической инфраструктуры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PF BeauSans Pro" panose="02000500000000020004" pitchFamily="2" charset="0"/>
                <a:cs typeface="Arial" panose="020B0604020202020204" pitchFamily="34" charset="0"/>
              </a:rPr>
              <a:t>Стивидорные компании государственные и частные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PF BeauSans Pro" panose="02000500000000020004" pitchFamily="2" charset="0"/>
                <a:cs typeface="Arial" panose="020B0604020202020204" pitchFamily="34" charset="0"/>
              </a:rPr>
              <a:t>Возможна аренда и концессия целостных и имущественных комплексов на 49 лет</a:t>
            </a:r>
          </a:p>
        </p:txBody>
      </p:sp>
    </p:spTree>
    <p:extLst>
      <p:ext uri="{BB962C8B-B14F-4D97-AF65-F5344CB8AC3E}">
        <p14:creationId xmlns:p14="http://schemas.microsoft.com/office/powerpoint/2010/main" val="1003096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74201"/>
            <a:ext cx="1693266" cy="9087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6" y="328506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F BeauSans Pro" panose="02000500000000020004" pitchFamily="2" charset="0"/>
                <a:cs typeface="Arial" panose="020B0604020202020204" pitchFamily="34" charset="0"/>
              </a:rPr>
              <a:t>АМПУ – основные факты</a:t>
            </a:r>
          </a:p>
        </p:txBody>
      </p:sp>
      <p:sp>
        <p:nvSpPr>
          <p:cNvPr id="4" name="Прямоугольник: скругленные углы 3"/>
          <p:cNvSpPr/>
          <p:nvPr/>
        </p:nvSpPr>
        <p:spPr>
          <a:xfrm>
            <a:off x="7092280" y="1340768"/>
            <a:ext cx="1512168" cy="7200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89837"/>
            <a:ext cx="7295196" cy="561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673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8420</TotalTime>
  <Words>695</Words>
  <Application>Microsoft Office PowerPoint</Application>
  <PresentationFormat>Экран (4:3)</PresentationFormat>
  <Paragraphs>300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PF BeauSans Pro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Анастасия Аккуратнова</dc:creator>
  <cp:lastModifiedBy>124002</cp:lastModifiedBy>
  <cp:revision>623</cp:revision>
  <cp:lastPrinted>2016-09-14T08:05:44Z</cp:lastPrinted>
  <dcterms:created xsi:type="dcterms:W3CDTF">2014-10-07T20:12:30Z</dcterms:created>
  <dcterms:modified xsi:type="dcterms:W3CDTF">2017-05-26T16:39:43Z</dcterms:modified>
</cp:coreProperties>
</file>