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6" r:id="rId3"/>
    <p:sldId id="257" r:id="rId4"/>
    <p:sldId id="264" r:id="rId5"/>
    <p:sldId id="259" r:id="rId6"/>
    <p:sldId id="265" r:id="rId7"/>
    <p:sldId id="262" r:id="rId8"/>
    <p:sldId id="261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766"/>
    <a:srgbClr val="D2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0" autoAdjust="0"/>
    <p:restoredTop sz="96149" autoAdjust="0"/>
  </p:normalViewPr>
  <p:slideViewPr>
    <p:cSldViewPr snapToGrid="0">
      <p:cViewPr varScale="1">
        <p:scale>
          <a:sx n="108" d="100"/>
          <a:sy n="108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BA1E6-D130-43C3-A6B2-670A8BB960AA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D8E50-72F7-404A-BD52-1C039A619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5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D8E50-72F7-404A-BD52-1C039A6192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6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D8E50-72F7-404A-BD52-1C039A6192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6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D8E50-72F7-404A-BD52-1C039A6192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5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D8E50-72F7-404A-BD52-1C039A6192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9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61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1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50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63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2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84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5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9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80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6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1B97D-7C1F-48F2-8AEA-D2D7728DE5F3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76811-A92F-41AD-80F8-4E74898C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anstekhnika.b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Белорусский научно-исследовательский институт транспорта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«ТРАНСТЕХНИКА»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7351" y="1842907"/>
            <a:ext cx="11567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«Использование внутреннего водного пути Е 40 для организации перевозок в сообщении </a:t>
            </a:r>
            <a:endParaRPr lang="ru-RU" sz="3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 </a:t>
            </a: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Азия/Восток – Европа»</a:t>
            </a:r>
            <a:endParaRPr lang="en-US" sz="3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153" y="5676177"/>
            <a:ext cx="12192000" cy="11818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400"/>
              </a:spcAf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Афанасьев Алексей Павлович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отделом исследований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водного транспорта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9814" y="5791224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 июня 2017 года, Одесса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8438" y="147312"/>
            <a:ext cx="686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водный путь международного значения Е 40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93" y="752089"/>
            <a:ext cx="8975488" cy="6081925"/>
          </a:xfrm>
          <a:prstGeom prst="rect">
            <a:avLst/>
          </a:prstGeom>
        </p:spPr>
      </p:pic>
      <p:grpSp>
        <p:nvGrpSpPr>
          <p:cNvPr id="50" name="Группа 49"/>
          <p:cNvGrpSpPr/>
          <p:nvPr/>
        </p:nvGrpSpPr>
        <p:grpSpPr>
          <a:xfrm>
            <a:off x="4389631" y="765211"/>
            <a:ext cx="6305549" cy="2795909"/>
            <a:chOff x="4314825" y="642454"/>
            <a:chExt cx="6305549" cy="2795909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4314825" y="642454"/>
              <a:ext cx="6305549" cy="2795909"/>
              <a:chOff x="3585930" y="-1881135"/>
              <a:chExt cx="7276181" cy="2803275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3585930" y="-1881135"/>
                <a:ext cx="7276181" cy="1413412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806"/>
              <a:stretch/>
            </p:blipFill>
            <p:spPr>
              <a:xfrm>
                <a:off x="3673439" y="-1815847"/>
                <a:ext cx="7087739" cy="1273697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52873" y="-476863"/>
                <a:ext cx="3778202" cy="1399003"/>
              </a:xfrm>
              <a:prstGeom prst="rect">
                <a:avLst/>
              </a:prstGeom>
              <a:ln w="38100">
                <a:solidFill>
                  <a:srgbClr val="00B0F0"/>
                </a:solidFill>
              </a:ln>
            </p:spPr>
          </p:pic>
        </p:grpSp>
        <p:cxnSp>
          <p:nvCxnSpPr>
            <p:cNvPr id="19" name="Прямая соединительная линия 18"/>
            <p:cNvCxnSpPr/>
            <p:nvPr/>
          </p:nvCxnSpPr>
          <p:spPr>
            <a:xfrm>
              <a:off x="4349750" y="2052152"/>
              <a:ext cx="591753" cy="125580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6931025" y="2043036"/>
              <a:ext cx="358775" cy="127052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Группа 48"/>
            <p:cNvGrpSpPr/>
            <p:nvPr/>
          </p:nvGrpSpPr>
          <p:grpSpPr>
            <a:xfrm>
              <a:off x="4921016" y="2975201"/>
              <a:ext cx="2022711" cy="436599"/>
              <a:chOff x="4921016" y="2975201"/>
              <a:chExt cx="2022711" cy="436599"/>
            </a:xfrm>
          </p:grpSpPr>
          <p:cxnSp>
            <p:nvCxnSpPr>
              <p:cNvPr id="30" name="Прямая соединительная линия 29"/>
              <p:cNvCxnSpPr/>
              <p:nvPr/>
            </p:nvCxnSpPr>
            <p:spPr>
              <a:xfrm flipV="1">
                <a:off x="4922839" y="2992460"/>
                <a:ext cx="2020888" cy="26965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 flipV="1">
                <a:off x="4921016" y="3384835"/>
                <a:ext cx="2020888" cy="26965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 flipV="1">
                <a:off x="4941095" y="3003561"/>
                <a:ext cx="817" cy="408239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V="1">
                <a:off x="6924817" y="2975201"/>
                <a:ext cx="0" cy="42311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348" y="811463"/>
            <a:ext cx="6605405" cy="5389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5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548" y="173590"/>
            <a:ext cx="839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гидротехнических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Днепро-Бугского канала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63" y="5507172"/>
            <a:ext cx="5541580" cy="1215756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137563" y="4830260"/>
            <a:ext cx="5558388" cy="657155"/>
            <a:chOff x="137563" y="4830260"/>
            <a:chExt cx="5558388" cy="657155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3520926" y="4843464"/>
              <a:ext cx="4262" cy="357142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Группа 21"/>
            <p:cNvGrpSpPr/>
            <p:nvPr/>
          </p:nvGrpSpPr>
          <p:grpSpPr>
            <a:xfrm>
              <a:off x="137563" y="4830260"/>
              <a:ext cx="5558388" cy="657155"/>
              <a:chOff x="137563" y="4830260"/>
              <a:chExt cx="5558388" cy="657155"/>
            </a:xfrm>
          </p:grpSpPr>
          <p:grpSp>
            <p:nvGrpSpPr>
              <p:cNvPr id="54" name="Группа 53"/>
              <p:cNvGrpSpPr/>
              <p:nvPr/>
            </p:nvGrpSpPr>
            <p:grpSpPr>
              <a:xfrm flipH="1">
                <a:off x="137563" y="4830260"/>
                <a:ext cx="5558388" cy="657155"/>
                <a:chOff x="521074" y="5271125"/>
                <a:chExt cx="5558388" cy="657155"/>
              </a:xfrm>
            </p:grpSpPr>
            <p:cxnSp>
              <p:nvCxnSpPr>
                <p:cNvPr id="26" name="Прямая соединительная линия 25"/>
                <p:cNvCxnSpPr/>
                <p:nvPr/>
              </p:nvCxnSpPr>
              <p:spPr>
                <a:xfrm flipV="1">
                  <a:off x="521074" y="5641471"/>
                  <a:ext cx="568622" cy="286809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/>
                <p:cNvCxnSpPr/>
                <p:nvPr/>
              </p:nvCxnSpPr>
              <p:spPr>
                <a:xfrm flipH="1" flipV="1">
                  <a:off x="2696099" y="5641471"/>
                  <a:ext cx="3383363" cy="286678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>
                  <a:off x="1089696" y="5641471"/>
                  <a:ext cx="1624616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/>
                <p:cNvCxnSpPr/>
                <p:nvPr/>
              </p:nvCxnSpPr>
              <p:spPr>
                <a:xfrm flipV="1">
                  <a:off x="1089696" y="5271125"/>
                  <a:ext cx="7640" cy="370346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3502712" y="4843463"/>
                <a:ext cx="1624617" cy="1025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Группа 1"/>
          <p:cNvGrpSpPr/>
          <p:nvPr/>
        </p:nvGrpSpPr>
        <p:grpSpPr>
          <a:xfrm>
            <a:off x="1929548" y="889097"/>
            <a:ext cx="2773386" cy="2205854"/>
            <a:chOff x="8438716" y="990227"/>
            <a:chExt cx="3101709" cy="276043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3927" y="1391144"/>
              <a:ext cx="3035642" cy="2359514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1" name="Прямоугольник 20"/>
            <p:cNvSpPr/>
            <p:nvPr/>
          </p:nvSpPr>
          <p:spPr>
            <a:xfrm>
              <a:off x="8438716" y="990227"/>
              <a:ext cx="3101709" cy="307777"/>
            </a:xfrm>
            <a:prstGeom prst="rect">
              <a:avLst/>
            </a:prstGeom>
            <a:solidFill>
              <a:schemeClr val="bg2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Шлюз «Дубой</a:t>
              </a:r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21656" y="2739824"/>
            <a:ext cx="2767840" cy="2214367"/>
            <a:chOff x="260459" y="962873"/>
            <a:chExt cx="3119639" cy="2434581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795" y="1364249"/>
              <a:ext cx="3101303" cy="2033205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</p:pic>
        <p:sp>
          <p:nvSpPr>
            <p:cNvPr id="28" name="Прямоугольник 27"/>
            <p:cNvSpPr/>
            <p:nvPr/>
          </p:nvSpPr>
          <p:spPr>
            <a:xfrm>
              <a:off x="260459" y="962873"/>
              <a:ext cx="3119639" cy="307777"/>
            </a:xfrm>
            <a:prstGeom prst="rect">
              <a:avLst/>
            </a:prstGeom>
            <a:solidFill>
              <a:schemeClr val="bg2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Шлюз «Кобрин</a:t>
              </a:r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329830" y="884421"/>
            <a:ext cx="2990727" cy="2777922"/>
            <a:chOff x="302956" y="899040"/>
            <a:chExt cx="2990727" cy="277792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70" y="1516782"/>
              <a:ext cx="2880240" cy="2160180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31" name="Прямоугольник 30"/>
            <p:cNvSpPr/>
            <p:nvPr/>
          </p:nvSpPr>
          <p:spPr>
            <a:xfrm>
              <a:off x="302956" y="899040"/>
              <a:ext cx="2990727" cy="523220"/>
            </a:xfrm>
            <a:prstGeom prst="rect">
              <a:avLst/>
            </a:prstGeom>
            <a:solidFill>
              <a:schemeClr val="bg2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Реконструкция шлюза «Рагодощ</a:t>
              </a:r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8824238" y="3325332"/>
            <a:ext cx="2990727" cy="2338983"/>
            <a:chOff x="8969625" y="4235050"/>
            <a:chExt cx="3101709" cy="2445897"/>
          </a:xfrm>
        </p:grpSpPr>
        <p:pic>
          <p:nvPicPr>
            <p:cNvPr id="19" name="Octagon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5807" y="4625572"/>
              <a:ext cx="3029347" cy="2055375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</p:pic>
        <p:sp>
          <p:nvSpPr>
            <p:cNvPr id="25" name="Прямоугольник 24"/>
            <p:cNvSpPr/>
            <p:nvPr/>
          </p:nvSpPr>
          <p:spPr>
            <a:xfrm>
              <a:off x="8969625" y="4235050"/>
              <a:ext cx="3101709" cy="307777"/>
            </a:xfrm>
            <a:prstGeom prst="rect">
              <a:avLst/>
            </a:prstGeom>
            <a:solidFill>
              <a:schemeClr val="bg2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Шлюз «Новосады</a:t>
              </a:r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348" y="811463"/>
            <a:ext cx="6605405" cy="5389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5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548" y="173590"/>
            <a:ext cx="849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Выправительные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работы на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незарегулированном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участке реки Припять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353887" y="4724449"/>
            <a:ext cx="2370984" cy="1020703"/>
            <a:chOff x="3509267" y="4843464"/>
            <a:chExt cx="1631168" cy="363934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3520926" y="4843464"/>
              <a:ext cx="4262" cy="357142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Группа 21"/>
            <p:cNvGrpSpPr/>
            <p:nvPr/>
          </p:nvGrpSpPr>
          <p:grpSpPr>
            <a:xfrm>
              <a:off x="3509267" y="4843464"/>
              <a:ext cx="1631168" cy="363934"/>
              <a:chOff x="3509267" y="4843464"/>
              <a:chExt cx="1631168" cy="363934"/>
            </a:xfrm>
          </p:grpSpPr>
          <p:grpSp>
            <p:nvGrpSpPr>
              <p:cNvPr id="54" name="Группа 53"/>
              <p:cNvGrpSpPr/>
              <p:nvPr/>
            </p:nvGrpSpPr>
            <p:grpSpPr>
              <a:xfrm flipH="1">
                <a:off x="3513635" y="4843464"/>
                <a:ext cx="1626800" cy="363934"/>
                <a:chOff x="1076590" y="5284329"/>
                <a:chExt cx="1626800" cy="363934"/>
              </a:xfrm>
            </p:grpSpPr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 flipV="1">
                  <a:off x="1076590" y="5641471"/>
                  <a:ext cx="1626800" cy="2264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/>
                <p:cNvCxnSpPr/>
                <p:nvPr/>
              </p:nvCxnSpPr>
              <p:spPr>
                <a:xfrm flipV="1">
                  <a:off x="1089695" y="5284329"/>
                  <a:ext cx="1" cy="363934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3509267" y="4850255"/>
                <a:ext cx="1624617" cy="1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" y="4383798"/>
            <a:ext cx="3229117" cy="2356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/>
          <a:stretch/>
        </p:blipFill>
        <p:spPr>
          <a:xfrm>
            <a:off x="8991793" y="4564454"/>
            <a:ext cx="3119389" cy="2276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15" descr="\\Afanassiev\отчёты нир\Договор № 9\3-й этап  №9\Мозырь\DSC095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863" y="864205"/>
            <a:ext cx="3111379" cy="2270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40" descr="\\Afanassiev\отчёты нир\Договор № 9\3-й этап  №9\Мозырь\DSC095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" y="864204"/>
            <a:ext cx="3227762" cy="2355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93" y="864204"/>
            <a:ext cx="5502763" cy="195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93" y="3712444"/>
            <a:ext cx="5502763" cy="206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3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4770" y="40627"/>
            <a:ext cx="6450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Перспективная роль водного пути Е 40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организации перевозок в сообщении Китай - Европа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84" y="901177"/>
            <a:ext cx="9783192" cy="59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0136" y="173590"/>
            <a:ext cx="852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портового терминала на реке Днепр в н.п. Нижние Жары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66" y="1120067"/>
            <a:ext cx="3630894" cy="534947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83" y="1102940"/>
            <a:ext cx="7852847" cy="535164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grpSp>
        <p:nvGrpSpPr>
          <p:cNvPr id="27" name="Группа 26"/>
          <p:cNvGrpSpPr/>
          <p:nvPr/>
        </p:nvGrpSpPr>
        <p:grpSpPr>
          <a:xfrm>
            <a:off x="8009030" y="1085813"/>
            <a:ext cx="2618569" cy="5383729"/>
            <a:chOff x="8321536" y="1175286"/>
            <a:chExt cx="2628794" cy="538372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0592226" y="3255368"/>
              <a:ext cx="358104" cy="341100"/>
            </a:xfrm>
            <a:prstGeom prst="rect">
              <a:avLst/>
            </a:prstGeom>
            <a:noFill/>
            <a:ln w="38100">
              <a:solidFill>
                <a:srgbClr val="429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 flipH="1">
              <a:off x="8321536" y="3596468"/>
              <a:ext cx="2270692" cy="2962547"/>
            </a:xfrm>
            <a:prstGeom prst="straightConnector1">
              <a:avLst/>
            </a:prstGeom>
            <a:ln w="38100">
              <a:solidFill>
                <a:srgbClr val="429FF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H="1" flipV="1">
              <a:off x="8321536" y="1175286"/>
              <a:ext cx="2270692" cy="2080083"/>
            </a:xfrm>
            <a:prstGeom prst="straightConnector1">
              <a:avLst/>
            </a:prstGeom>
            <a:ln w="38100">
              <a:solidFill>
                <a:srgbClr val="429FF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" y="1740023"/>
            <a:ext cx="6005735" cy="49923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0136" y="173590"/>
            <a:ext cx="8833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Требуемая инфраструктура для организации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мультимодальных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перевозок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02" y="1740023"/>
            <a:ext cx="5801254" cy="49923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0314" y="1031576"/>
            <a:ext cx="4687410" cy="5237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 территории Республики Беларусь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7624" y="1031576"/>
            <a:ext cx="4687410" cy="5237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 территории Украины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6688" y="179127"/>
            <a:ext cx="411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Круизный теплоход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«Белая Русь»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\\Afanassiev\сетевая\Карты-Схемы\Для совета май 2017\Белая русь\На слайд\1028398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" y="774243"/>
            <a:ext cx="6192597" cy="34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31372" y="4338791"/>
            <a:ext cx="58565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Технические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характеристики теплохода «Белая Р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усь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Длина габаритная                                                                                43,69 м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Длина по КВЛ                                                                                      41,17 м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Ширина габаритная                                                                              7,17 м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Ширина на мидель-шпангоуте                                                              7,0 м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Высота габаритная по ОП                                                                  10,48 м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Высота борта                                                                                           2,8 м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Осадка средняя с пассажирами                                                            0,89 м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Мощность главного двигателя                                                          300 кВт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Скорость судна с пассажирами на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глубокой воде                                                                                   15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 км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pic>
        <p:nvPicPr>
          <p:cNvPr id="1026" name="Picture 2" descr="\\Afanassiev\сетевая\Карты-Схемы\Для совета май 2017\Белая русь\На слайд\карта тур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11" y="782347"/>
            <a:ext cx="5845928" cy="162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Afanassiev\сетевая\Карты-Схемы\Для совета май 2017\Белая русь\На слайд\10283989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332" y="4847704"/>
            <a:ext cx="2873870" cy="197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Afanassiev\сетевая\Карты-Схемы\Для совета май 2017\Белая русь\На слайд\thumb_DSC_0041_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8214" y="2785013"/>
            <a:ext cx="2937131" cy="203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Afanassiev\сетевая\Карты-Схемы\Для совета май 2017\Белая русь\На слайд\thumb_DSC_0016_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331" y="2785013"/>
            <a:ext cx="2873870" cy="203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Afanassiev\сетевая\Карты-Схемы\Для совета май 2017\Белая русь\На слайд\thumb_DSC_0101_1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5719" y="4847702"/>
            <a:ext cx="2948671" cy="197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275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Белорусский научно-исследовательский институт транспорта</a:t>
            </a:r>
          </a:p>
          <a:p>
            <a:pPr algn="ctr"/>
            <a:r>
              <a:rPr lang="ru-RU" sz="2000" b="1">
                <a:latin typeface="Arial" panose="020B0604020202020204" pitchFamily="34" charset="0"/>
                <a:cs typeface="Arial" panose="020B0604020202020204" pitchFamily="34" charset="0"/>
              </a:rPr>
              <a:t>«ТРАНСТЕХНИКА»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37664"/>
            <a:ext cx="894058" cy="632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9766" y="2432440"/>
            <a:ext cx="6173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3" y="5676177"/>
            <a:ext cx="12192000" cy="118182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400"/>
              </a:spcAf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Афанасьев Алексей Павлович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отделом исследований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водного транспорта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3798" y="5657671"/>
            <a:ext cx="2680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4"/>
              </a:rPr>
              <a:t>www.transtekhnika.by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tt.afanassiev@post.mtk.by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+375-44-516-09-12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Skype: </a:t>
            </a:r>
            <a:r>
              <a:rPr lang="en-US" dirty="0" err="1" smtClean="0">
                <a:solidFill>
                  <a:schemeClr val="bg1"/>
                </a:solidFill>
              </a:rPr>
              <a:t>Aleks.afanassiev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223</Words>
  <Application>Microsoft Office PowerPoint</Application>
  <PresentationFormat>Широкоэкранный</PresentationFormat>
  <Paragraphs>54</Paragraphs>
  <Slides>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Афанасьев</dc:creator>
  <cp:lastModifiedBy>Алексей Афанасьев</cp:lastModifiedBy>
  <cp:revision>69</cp:revision>
  <dcterms:created xsi:type="dcterms:W3CDTF">2017-05-23T06:00:24Z</dcterms:created>
  <dcterms:modified xsi:type="dcterms:W3CDTF">2017-05-31T11:17:04Z</dcterms:modified>
</cp:coreProperties>
</file>