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4" r:id="rId4"/>
    <p:sldId id="280" r:id="rId5"/>
    <p:sldId id="278" r:id="rId6"/>
    <p:sldId id="275" r:id="rId7"/>
    <p:sldId id="261" r:id="rId8"/>
    <p:sldId id="284" r:id="rId9"/>
    <p:sldId id="288" r:id="rId10"/>
    <p:sldId id="285" r:id="rId11"/>
    <p:sldId id="287" r:id="rId12"/>
    <p:sldId id="286" r:id="rId13"/>
    <p:sldId id="26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5DC77B-A939-4B98-B258-E7CD960FA7EE}">
          <p14:sldIdLst>
            <p14:sldId id="256"/>
            <p14:sldId id="269"/>
            <p14:sldId id="274"/>
            <p14:sldId id="280"/>
            <p14:sldId id="278"/>
            <p14:sldId id="275"/>
            <p14:sldId id="261"/>
            <p14:sldId id="284"/>
            <p14:sldId id="288"/>
            <p14:sldId id="285"/>
            <p14:sldId id="287"/>
            <p14:sldId id="28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33"/>
    <a:srgbClr val="66FF66"/>
    <a:srgbClr val="FF6699"/>
    <a:srgbClr val="FF00FF"/>
    <a:srgbClr val="CC99FF"/>
    <a:srgbClr val="FF0066"/>
    <a:srgbClr val="00FFCC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5405" autoAdjust="0"/>
  </p:normalViewPr>
  <p:slideViewPr>
    <p:cSldViewPr snapToGrid="0">
      <p:cViewPr varScale="1">
        <p:scale>
          <a:sx n="89" d="100"/>
          <a:sy n="89" d="100"/>
        </p:scale>
        <p:origin x="110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'2016-2017'!$A$31</c:f>
              <c:strCache>
                <c:ptCount val="1"/>
                <c:pt idx="0">
                  <c:v>ZUBR за январь-апрель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</c:dPt>
          <c:cat>
            <c:numRef>
              <c:f>'2016-2017'!$B$30:$C$30</c:f>
              <c:numCache>
                <c:formatCode>General</c:formatCode>
                <c:ptCount val="2"/>
                <c:pt idx="0" formatCode="#,##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'2016-2017'!$B$31:$C$31</c:f>
              <c:numCache>
                <c:formatCode>General</c:formatCode>
                <c:ptCount val="2"/>
                <c:pt idx="0" formatCode="#,##0">
                  <c:v>1018</c:v>
                </c:pt>
                <c:pt idx="1">
                  <c:v>1918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58106816"/>
        <c:axId val="258107376"/>
        <c:axId val="0"/>
      </c:bar3DChart>
      <c:catAx>
        <c:axId val="25810681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58107376"/>
        <c:crosses val="autoZero"/>
        <c:auto val="1"/>
        <c:lblAlgn val="ctr"/>
        <c:lblOffset val="100"/>
        <c:noMultiLvlLbl val="0"/>
      </c:catAx>
      <c:valAx>
        <c:axId val="25810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10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DB62-4E90-4BE4-8372-F4BF9D96C44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560A7-7550-4AD6-AA84-9CA81F05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79DA-4429-4FCC-9780-3989CE0B43B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46C3B-6CE0-4282-9539-B0BFF8F2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0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46C3B-6CE0-4282-9539-B0BFF8F259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0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3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9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2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7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9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84AC-D5D0-4950-B548-E3C9F8052B07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068A-8103-4109-B2B5-69AFFE5D8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4.wdp"/><Relationship Id="rId7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image" Target="../media/image8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emf"/><Relationship Id="rId15" Type="http://schemas.openxmlformats.org/officeDocument/2006/relationships/image" Target="../media/image18.jpe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4" name="TextBox 3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259466" y="1049802"/>
            <a:ext cx="8661123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Логистический потенциал Государственного предприятия «БТЛЦ»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 контейнерных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перевозок в сообщении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Китай-Европа-Китай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80117" y="6002790"/>
            <a:ext cx="486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генерального  директора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Губский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Николай Сергеевич</a:t>
            </a:r>
          </a:p>
        </p:txBody>
      </p:sp>
      <p:grpSp>
        <p:nvGrpSpPr>
          <p:cNvPr id="14" name="Gruppieren 11"/>
          <p:cNvGrpSpPr/>
          <p:nvPr/>
        </p:nvGrpSpPr>
        <p:grpSpPr>
          <a:xfrm>
            <a:off x="459806" y="4691641"/>
            <a:ext cx="8144788" cy="983535"/>
            <a:chOff x="3764909" y="4614596"/>
            <a:chExt cx="7221398" cy="976777"/>
          </a:xfrm>
        </p:grpSpPr>
        <p:pic>
          <p:nvPicPr>
            <p:cNvPr id="15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873" y="4657326"/>
              <a:ext cx="1555239" cy="866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314" y="4634302"/>
              <a:ext cx="1605993" cy="9570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909" y="4710145"/>
              <a:ext cx="1551614" cy="866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799" y="4614596"/>
              <a:ext cx="1268843" cy="9171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73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2" y="1916832"/>
            <a:ext cx="8260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6" name="TextBox 5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25024" y="444382"/>
            <a:ext cx="8787328" cy="628514"/>
          </a:xfrm>
        </p:spPr>
        <p:txBody>
          <a:bodyPr anchor="t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Доставка продуктов питания из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Беларусь в Китайскую Народную Республику и обратно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-23050" y="1072896"/>
            <a:ext cx="2601933" cy="126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u="sng" dirty="0" smtClean="0">
                <a:solidFill>
                  <a:srgbClr val="0070C0"/>
                </a:solidFill>
              </a:rPr>
              <a:t>Экспорт в Китай: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Молоко и молочные продукты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Мясо свежемороженое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Кондитерские изделия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0C0"/>
                </a:solidFill>
              </a:rPr>
              <a:t>Напитки, соки, пиво</a:t>
            </a:r>
          </a:p>
          <a:p>
            <a:pPr algn="l"/>
            <a:endParaRPr lang="ru-RU" sz="1400" b="1" dirty="0" smtClean="0">
              <a:solidFill>
                <a:srgbClr val="0070C0"/>
              </a:solidFill>
            </a:endParaRPr>
          </a:p>
          <a:p>
            <a:pPr marL="342900" indent="-342900" algn="l">
              <a:buFontTx/>
              <a:buChar char="-"/>
            </a:pP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267744" y="1196752"/>
            <a:ext cx="2088232" cy="126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0070C0"/>
                </a:solidFill>
              </a:rPr>
              <a:t>До 3х раз </a:t>
            </a:r>
          </a:p>
          <a:p>
            <a:r>
              <a:rPr lang="ru-RU" sz="2400" b="1" u="sng" dirty="0" smtClean="0">
                <a:solidFill>
                  <a:srgbClr val="0070C0"/>
                </a:solidFill>
              </a:rPr>
              <a:t>быстрее, чем</a:t>
            </a:r>
          </a:p>
          <a:p>
            <a:r>
              <a:rPr lang="en-US" sz="2400" b="1" u="sng" dirty="0" smtClean="0">
                <a:solidFill>
                  <a:srgbClr val="0070C0"/>
                </a:solidFill>
              </a:rPr>
              <a:t>Deep sea</a:t>
            </a:r>
            <a:r>
              <a:rPr lang="ru-RU" sz="2400" b="1" u="sng" dirty="0" smtClean="0">
                <a:solidFill>
                  <a:srgbClr val="0070C0"/>
                </a:solidFill>
              </a:rPr>
              <a:t>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355976" y="1215627"/>
            <a:ext cx="4505911" cy="83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 smtClean="0"/>
              <a:t>Перевозка осуществляется </a:t>
            </a:r>
            <a:r>
              <a:rPr lang="ru-RU" sz="1600" b="1" u="sng" dirty="0" smtClean="0"/>
              <a:t>в любой город Китая </a:t>
            </a:r>
            <a:r>
              <a:rPr lang="ru-RU" sz="1600" b="1" dirty="0" smtClean="0"/>
              <a:t>в составе рефрижераторных сцепов, большой скоростью</a:t>
            </a:r>
            <a:endParaRPr lang="ru-RU" sz="1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79511" y="3714972"/>
            <a:ext cx="2088232" cy="126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u="sng" dirty="0" smtClean="0">
                <a:solidFill>
                  <a:srgbClr val="0070C0"/>
                </a:solidFill>
              </a:rPr>
              <a:t>Возможна</a:t>
            </a:r>
          </a:p>
          <a:p>
            <a:pPr algn="l"/>
            <a:r>
              <a:rPr lang="ru-RU" sz="1800" b="1" u="sng" dirty="0" smtClean="0">
                <a:solidFill>
                  <a:srgbClr val="0070C0"/>
                </a:solidFill>
              </a:rPr>
              <a:t>консолидация терминале</a:t>
            </a:r>
          </a:p>
          <a:p>
            <a:pPr algn="l"/>
            <a:r>
              <a:rPr lang="ru-RU" sz="1800" b="1" u="sng" dirty="0" smtClean="0">
                <a:solidFill>
                  <a:srgbClr val="0070C0"/>
                </a:solidFill>
              </a:rPr>
              <a:t>в Минске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715257" y="3497028"/>
            <a:ext cx="1229314" cy="876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Загрузка</a:t>
            </a:r>
          </a:p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Контейнера 40</a:t>
            </a:r>
            <a:r>
              <a:rPr lang="en-US" sz="1400" b="1" dirty="0" smtClean="0">
                <a:solidFill>
                  <a:srgbClr val="FF0000"/>
                </a:solidFill>
              </a:rPr>
              <a:t>’ RF</a:t>
            </a:r>
            <a:r>
              <a:rPr lang="ru-RU" sz="1400" b="1" dirty="0" smtClean="0">
                <a:solidFill>
                  <a:srgbClr val="FF0000"/>
                </a:solidFill>
              </a:rPr>
              <a:t> до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424676" y="5373216"/>
            <a:ext cx="2601933" cy="1268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u="sng" dirty="0" smtClean="0">
                <a:solidFill>
                  <a:schemeClr val="accent2"/>
                </a:solidFill>
              </a:rPr>
              <a:t>Импорт из Китая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/>
                </a:solidFill>
              </a:rPr>
              <a:t>Свежие фрукты и овощи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/>
                </a:solidFill>
              </a:rPr>
              <a:t>Замороженные фрукты и овощи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/>
                </a:solidFill>
              </a:rPr>
              <a:t>Замороженные рыбные полуфабрикаты</a:t>
            </a:r>
          </a:p>
          <a:p>
            <a:pPr algn="l"/>
            <a:endParaRPr lang="ru-RU" sz="1400" b="1" dirty="0" smtClean="0">
              <a:solidFill>
                <a:srgbClr val="0070C0"/>
              </a:solidFill>
            </a:endParaRPr>
          </a:p>
          <a:p>
            <a:pPr marL="342900" indent="-342900" algn="l">
              <a:buFontTx/>
              <a:buChar char="-"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25" y="4498593"/>
            <a:ext cx="762595" cy="7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79441" y="5274970"/>
            <a:ext cx="6031942" cy="190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u="sng" dirty="0" smtClean="0"/>
              <a:t>Минимальная партия: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/>
              <a:t>В граничащие с РФ провинции от одного 40ф рефрижераторного контейнера с доставкой до двери получателя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/>
              <a:t>В континентальный (внутренний) и портовый Китай партиями кратными 8*40ф рефрижераторным контейнерам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341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 descr="ZUBR -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r="43246" b="5098"/>
          <a:stretch/>
        </p:blipFill>
        <p:spPr bwMode="auto">
          <a:xfrm>
            <a:off x="282012" y="3301796"/>
            <a:ext cx="2358146" cy="31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23050" y="112973"/>
            <a:ext cx="9167050" cy="6745027"/>
            <a:chOff x="-23050" y="94148"/>
            <a:chExt cx="9167050" cy="6745027"/>
          </a:xfrm>
        </p:grpSpPr>
        <p:sp>
          <p:nvSpPr>
            <p:cNvPr id="7" name="TextBox 6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86176"/>
              </p:ext>
            </p:extLst>
          </p:nvPr>
        </p:nvGraphicFramePr>
        <p:xfrm>
          <a:off x="264920" y="1290415"/>
          <a:ext cx="8477198" cy="1907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191"/>
                <a:gridCol w="862132"/>
                <a:gridCol w="836396"/>
                <a:gridCol w="772591"/>
                <a:gridCol w="726392"/>
                <a:gridCol w="931492"/>
                <a:gridCol w="991312"/>
                <a:gridCol w="863135"/>
                <a:gridCol w="786203"/>
                <a:gridCol w="948354"/>
              </a:tblGrid>
              <a:tr h="373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Месяц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 год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2017% к 2016%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</a:tr>
              <a:tr h="387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транзит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экспорт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импорт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транзит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экспорт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импорт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</a:t>
                      </a:r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TEU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4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185,80%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</a:tr>
              <a:tr h="19664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февраль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192,13%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</a:tr>
              <a:tr h="19664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244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205,74%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</a:tr>
              <a:tr h="19664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апрель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173,53%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</a:tr>
              <a:tr h="19664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1 918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188,41%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12" marR="6712" marT="6712" marB="0" anchor="b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44381" y="534113"/>
            <a:ext cx="8503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перевозок грузов контейнерным поездом «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ZUBR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январь –апрель 2016-2017 гг.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17652"/>
              </p:ext>
            </p:extLst>
          </p:nvPr>
        </p:nvGraphicFramePr>
        <p:xfrm>
          <a:off x="3328586" y="36212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55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59" y="1209602"/>
            <a:ext cx="3947408" cy="383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5" y="2916866"/>
            <a:ext cx="876561" cy="774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5470" y="2938393"/>
            <a:ext cx="816642" cy="7926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3854" y="3025351"/>
            <a:ext cx="953446" cy="710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9" name="TextBox 8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049" y="5708568"/>
            <a:ext cx="1884994" cy="296273"/>
          </a:xfrm>
          <a:prstGeom prst="rect">
            <a:avLst/>
          </a:prstGeom>
        </p:spPr>
      </p:pic>
      <p:pic>
        <p:nvPicPr>
          <p:cNvPr id="15" name="Grafik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80" r="49113" b="-1"/>
          <a:stretch/>
        </p:blipFill>
        <p:spPr>
          <a:xfrm flipH="1">
            <a:off x="4509091" y="5701729"/>
            <a:ext cx="1005048" cy="280926"/>
          </a:xfrm>
          <a:prstGeom prst="rect">
            <a:avLst/>
          </a:prstGeom>
        </p:spPr>
      </p:pic>
      <p:pic>
        <p:nvPicPr>
          <p:cNvPr id="16" name="Grafik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80" r="49113" b="-1"/>
          <a:stretch/>
        </p:blipFill>
        <p:spPr>
          <a:xfrm flipH="1">
            <a:off x="3504043" y="5717076"/>
            <a:ext cx="1005048" cy="280926"/>
          </a:xfrm>
          <a:prstGeom prst="rect">
            <a:avLst/>
          </a:prstGeom>
        </p:spPr>
      </p:pic>
      <p:sp>
        <p:nvSpPr>
          <p:cNvPr id="17" name="Выгнутая вверх стрелка 16"/>
          <p:cNvSpPr/>
          <p:nvPr/>
        </p:nvSpPr>
        <p:spPr>
          <a:xfrm rot="10800000" flipV="1">
            <a:off x="1785446" y="1319574"/>
            <a:ext cx="5216777" cy="1515305"/>
          </a:xfrm>
          <a:prstGeom prst="curvedDownArrow">
            <a:avLst>
              <a:gd name="adj1" fmla="val 25000"/>
              <a:gd name="adj2" fmla="val 68053"/>
              <a:gd name="adj3" fmla="val 25000"/>
            </a:avLst>
          </a:prstGeom>
          <a:gradFill>
            <a:gsLst>
              <a:gs pos="0">
                <a:schemeClr val="tx2"/>
              </a:gs>
              <a:gs pos="100000">
                <a:srgbClr val="0070C0"/>
              </a:gs>
            </a:gsLst>
            <a:lin ang="16200000" scaled="1"/>
          </a:gra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V="1">
            <a:off x="2004641" y="3773290"/>
            <a:ext cx="5216777" cy="1515305"/>
          </a:xfrm>
          <a:prstGeom prst="curvedDownArrow">
            <a:avLst>
              <a:gd name="adj1" fmla="val 25000"/>
              <a:gd name="adj2" fmla="val 68053"/>
              <a:gd name="adj3" fmla="val 25000"/>
            </a:avLst>
          </a:prstGeom>
          <a:gradFill>
            <a:gsLst>
              <a:gs pos="0">
                <a:schemeClr val="tx2"/>
              </a:gs>
              <a:gs pos="100000">
                <a:srgbClr val="0070C0"/>
              </a:gs>
            </a:gsLst>
            <a:lin ang="16200000" scaled="1"/>
          </a:gra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49" y="2655791"/>
            <a:ext cx="1565886" cy="11786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37" y="2576932"/>
            <a:ext cx="1677916" cy="1258438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-286620" y="523846"/>
            <a:ext cx="4721219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системы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2279" y="863125"/>
            <a:ext cx="4049739" cy="315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80" r="49113" b="-1"/>
          <a:stretch/>
        </p:blipFill>
        <p:spPr>
          <a:xfrm flipH="1">
            <a:off x="5504395" y="5708568"/>
            <a:ext cx="1005048" cy="280926"/>
          </a:xfrm>
          <a:prstGeom prst="rect">
            <a:avLst/>
          </a:prstGeom>
        </p:spPr>
      </p:pic>
      <p:pic>
        <p:nvPicPr>
          <p:cNvPr id="29" name="Grafik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80" r="49113" b="-1"/>
          <a:stretch/>
        </p:blipFill>
        <p:spPr>
          <a:xfrm flipH="1">
            <a:off x="6499699" y="5698582"/>
            <a:ext cx="1005048" cy="2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7999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2990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Беларусь,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220039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Минск,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Брест-Литовская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13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(+375 17) 225 30 30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(+375 29) 625 30 30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(+375 33) 625 30 30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info@belint.by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01365"/>
            <a:ext cx="9365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предприятие «БТЛЦ»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8269" y="6457890"/>
            <a:ext cx="220963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www.belint.by</a:t>
            </a:r>
            <a:endParaRPr lang="ru-RU" sz="2000" b="1" dirty="0">
              <a:solidFill>
                <a:srgbClr val="1A2E8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Igor Butko\LOGO\logo бтлц 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81" y="176758"/>
            <a:ext cx="3359808" cy="4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09301"/>
            <a:ext cx="9144000" cy="25637"/>
          </a:xfrm>
          <a:prstGeom prst="line">
            <a:avLst/>
          </a:prstGeom>
          <a:ln w="69850" cap="sq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004" y="6432253"/>
            <a:ext cx="9144000" cy="25637"/>
          </a:xfrm>
          <a:prstGeom prst="line">
            <a:avLst/>
          </a:prstGeom>
          <a:ln w="69850" cap="sq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37" name="TextBox 36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390081" y="771489"/>
            <a:ext cx="52435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руководством Белорусской железной дороги принято решение о создании предприятия по оказанию экспедиторских услуг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БЕЛИНТЕРТРАНС»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21" y="2802548"/>
            <a:ext cx="2255963" cy="17627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5675" y="2950555"/>
            <a:ext cx="3621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Витебский филиал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Могилевский филиал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Гомельский филиал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Гродненский филиал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Брестский филиал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2077" y="3616360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23637" y="3188414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1995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93899" y="4578888"/>
            <a:ext cx="3020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 год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524" y="5317321"/>
            <a:ext cx="856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Республиканское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транспортно-экспедиционное унитарное предприятие «БЕЛИНТЕРТРАНС - транспортно-логистический центр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БЕЛОРУССКОЙ ЖЕЛЕЗНОЙ ДОРОГИ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77" y="797305"/>
            <a:ext cx="3045143" cy="143952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90081" y="2550017"/>
            <a:ext cx="8507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0081" y="4578888"/>
            <a:ext cx="8507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39375" y="2950555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3377" y="3447083"/>
            <a:ext cx="117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4241" y="3935440"/>
            <a:ext cx="117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6329" y="3683939"/>
            <a:ext cx="117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4" y="1292509"/>
            <a:ext cx="811082" cy="81108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37" name="TextBox 36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5"/>
          <p:cNvGrpSpPr>
            <a:grpSpLocks/>
          </p:cNvGrpSpPr>
          <p:nvPr/>
        </p:nvGrpSpPr>
        <p:grpSpPr bwMode="auto">
          <a:xfrm>
            <a:off x="6756629" y="1082145"/>
            <a:ext cx="1865693" cy="1661076"/>
            <a:chOff x="480" y="1200"/>
            <a:chExt cx="1042" cy="1019"/>
          </a:xfrm>
        </p:grpSpPr>
        <p:grpSp>
          <p:nvGrpSpPr>
            <p:cNvPr id="96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98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97" name="Picture 1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0" name="Group 15"/>
          <p:cNvGrpSpPr>
            <a:grpSpLocks/>
          </p:cNvGrpSpPr>
          <p:nvPr/>
        </p:nvGrpSpPr>
        <p:grpSpPr bwMode="auto">
          <a:xfrm>
            <a:off x="701391" y="1106488"/>
            <a:ext cx="1865693" cy="1661076"/>
            <a:chOff x="480" y="1200"/>
            <a:chExt cx="1042" cy="1019"/>
          </a:xfrm>
        </p:grpSpPr>
        <p:grpSp>
          <p:nvGrpSpPr>
            <p:cNvPr id="10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03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02" name="Picture 1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473550" y="1261305"/>
            <a:ext cx="2351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7766" y="1595583"/>
            <a:ext cx="24801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Экспедитор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№1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226186" y="461966"/>
            <a:ext cx="4947347" cy="71832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500" b="1" noProof="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БЕЛИНТЕРТРАНС СЕГОДНЯ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40" y="1136606"/>
            <a:ext cx="1040422" cy="72309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47" y="2025854"/>
            <a:ext cx="857585" cy="857585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6815" y="3975760"/>
            <a:ext cx="3933864" cy="604274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Транспортно-логистический центр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КОЛЯДИЧИ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01" y="858936"/>
            <a:ext cx="1105169" cy="1213843"/>
          </a:xfrm>
          <a:prstGeom prst="rect">
            <a:avLst/>
          </a:prstGeom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5176610" y="3975760"/>
            <a:ext cx="3325754" cy="604217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Городская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товарная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СТЕПЯНКА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3018869" y="3656021"/>
            <a:ext cx="3518587" cy="44794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Собственные терминалы: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92" y="4616981"/>
            <a:ext cx="1246087" cy="85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9" y="4628328"/>
            <a:ext cx="1321113" cy="85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7" y="4613655"/>
            <a:ext cx="1285852" cy="85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42" y="4611761"/>
            <a:ext cx="1337446" cy="86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Рисунок 61" descr="DSC06748.JPG"/>
          <p:cNvPicPr>
            <a:picLocks noChangeAspect="1"/>
          </p:cNvPicPr>
          <p:nvPr/>
        </p:nvPicPr>
        <p:blipFill>
          <a:blip r:embed="rId15" cstate="print"/>
          <a:srcRect b="17714"/>
          <a:stretch>
            <a:fillRect/>
          </a:stretch>
        </p:blipFill>
        <p:spPr>
          <a:xfrm>
            <a:off x="7237654" y="4634468"/>
            <a:ext cx="1343935" cy="85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Рисунок 62" descr="борисов 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4589" y="4622752"/>
            <a:ext cx="1363090" cy="86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2223804" y="5470890"/>
            <a:ext cx="4793217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Собственный подвижной состав: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1253148" y="5842324"/>
            <a:ext cx="3216212" cy="8224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Крытые вагоны;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Цистерны;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Фитинговые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платформы.</a:t>
            </a: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5600124" y="5875346"/>
            <a:ext cx="3216212" cy="8286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Автомобилевозы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Рефрижераторные сцепы.</a:t>
            </a: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3529711" y="2084426"/>
            <a:ext cx="1865693" cy="1661076"/>
            <a:chOff x="480" y="1200"/>
            <a:chExt cx="1042" cy="1019"/>
          </a:xfrm>
        </p:grpSpPr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7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45" name="Picture 1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3346804" y="2433040"/>
            <a:ext cx="2231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лучший экспортер 2016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244012"/>
            <a:ext cx="58388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7" name="TextBox 6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95313"/>
            <a:ext cx="5744679" cy="7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8" y="1971818"/>
            <a:ext cx="1905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91714" y="1294709"/>
            <a:ext cx="829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Филиальная сеть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еспублике Беларусь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32" y="3279954"/>
            <a:ext cx="2165987" cy="2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31" y="2047469"/>
            <a:ext cx="2165987" cy="2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72" y="3189707"/>
            <a:ext cx="2165987" cy="2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21" y="4497847"/>
            <a:ext cx="2165987" cy="2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8" y="4905712"/>
            <a:ext cx="2165987" cy="2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" y="3624299"/>
            <a:ext cx="2165987" cy="2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408483"/>
            <a:ext cx="8748562" cy="492106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0677" y="1208602"/>
            <a:ext cx="5981821" cy="405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-211412" y="561309"/>
            <a:ext cx="6612191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Предприятия, учрежденные за рубежом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080" y="849084"/>
            <a:ext cx="4791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Зарубежные представительства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14" name="TextBox 13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818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260" y="2978228"/>
            <a:ext cx="715580" cy="253375"/>
          </a:xfrm>
          <a:prstGeom prst="rect">
            <a:avLst/>
          </a:prstGeom>
        </p:spPr>
      </p:pic>
      <p:pic>
        <p:nvPicPr>
          <p:cNvPr id="1026" name="Picture 2" descr="Картинки по запросу белинтертран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88" y="2153459"/>
            <a:ext cx="5744679" cy="7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37" name="TextBox 36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Заголовок 1"/>
          <p:cNvSpPr txBox="1">
            <a:spLocks/>
          </p:cNvSpPr>
          <p:nvPr/>
        </p:nvSpPr>
        <p:spPr>
          <a:xfrm>
            <a:off x="1293398" y="4729732"/>
            <a:ext cx="6845193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Договора с линейными морскими компаниями: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222266" y="560230"/>
            <a:ext cx="4793217" cy="563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партнеры: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73" y="1305224"/>
            <a:ext cx="2865977" cy="748664"/>
          </a:xfrm>
          <a:prstGeom prst="rect">
            <a:avLst/>
          </a:prstGeom>
        </p:spPr>
      </p:pic>
      <p:pic>
        <p:nvPicPr>
          <p:cNvPr id="4" name="Picture 2" descr="C:\Users\v.parshonok\Desktop\рж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6" y="1404576"/>
            <a:ext cx="3476291" cy="5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тж экспрес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58740"/>
            <a:ext cx="2831225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тж экспрес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20" y="2339677"/>
            <a:ext cx="149461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лдз логотип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29588" r="8536" b="27715"/>
          <a:stretch/>
        </p:blipFill>
        <p:spPr bwMode="auto">
          <a:xfrm>
            <a:off x="6172829" y="2378550"/>
            <a:ext cx="2135796" cy="5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трансконтейне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86" y="3526800"/>
            <a:ext cx="1514876" cy="5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кедентранссервис логоти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11" y="3179975"/>
            <a:ext cx="1123909" cy="11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лиски логотип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81" y="3355264"/>
            <a:ext cx="1125869" cy="8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belint.by/images/partners/plask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69" y="3447476"/>
            <a:ext cx="864135" cy="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Похожее изображение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r="29378"/>
          <a:stretch/>
        </p:blipFill>
        <p:spPr bwMode="auto">
          <a:xfrm>
            <a:off x="2063943" y="5293295"/>
            <a:ext cx="1162517" cy="11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Картинки по запросу cma cgm log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6571"/>
          <a:stretch/>
        </p:blipFill>
        <p:spPr bwMode="auto">
          <a:xfrm>
            <a:off x="4148821" y="5167165"/>
            <a:ext cx="1857375" cy="123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2" descr="Картинки по запросу maers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4" descr="Картинки по запросу maersk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0" name="Picture 36" descr="Картинки по запросу maersk logo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r="22818"/>
          <a:stretch/>
        </p:blipFill>
        <p:spPr bwMode="auto">
          <a:xfrm>
            <a:off x="7015483" y="5355871"/>
            <a:ext cx="963746" cy="9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76302" y="506295"/>
            <a:ext cx="9220302" cy="563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маршруты контейнерных поездов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Китай-Европа-Китай</a:t>
            </a:r>
            <a:endParaRPr lang="ru-RU" sz="19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3627" y="866775"/>
            <a:ext cx="8973284" cy="2924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-23050" y="94148"/>
            <a:ext cx="9167050" cy="6745027"/>
            <a:chOff x="-23050" y="94148"/>
            <a:chExt cx="9167050" cy="6745027"/>
          </a:xfrm>
        </p:grpSpPr>
        <p:sp>
          <p:nvSpPr>
            <p:cNvPr id="13" name="TextBox 12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587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42082" y="1017514"/>
            <a:ext cx="9014829" cy="5513884"/>
            <a:chOff x="42082" y="1017514"/>
            <a:chExt cx="9014829" cy="5513884"/>
          </a:xfrm>
        </p:grpSpPr>
        <p:pic>
          <p:nvPicPr>
            <p:cNvPr id="4104" name="Picture 8" descr="Картинки по запросу синий фон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7" y="1017514"/>
              <a:ext cx="8973284" cy="551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1274488" y="1603773"/>
              <a:ext cx="6725623" cy="656501"/>
            </a:xfrm>
            <a:prstGeom prst="rect">
              <a:avLst/>
            </a:prstGeom>
          </p:spPr>
          <p:txBody>
            <a:bodyPr/>
            <a:lstStyle/>
            <a:p>
              <a:pPr algn="ctr"/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9" y="1133150"/>
              <a:ext cx="8744686" cy="534381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897538" y="3054014"/>
              <a:ext cx="536475" cy="153670"/>
            </a:xfrm>
            <a:prstGeom prst="rect">
              <a:avLst/>
            </a:prstGeom>
            <a:gradFill flip="none" rotWithShape="1">
              <a:gsLst>
                <a:gs pos="43000">
                  <a:srgbClr val="7A0049"/>
                </a:gs>
                <a:gs pos="21000">
                  <a:srgbClr val="CC3399"/>
                </a:gs>
                <a:gs pos="0">
                  <a:srgbClr val="FF0066"/>
                </a:gs>
                <a:gs pos="65000">
                  <a:srgbClr val="FF0066"/>
                </a:gs>
                <a:gs pos="87000">
                  <a:srgbClr val="810315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58209" y="3015127"/>
              <a:ext cx="698926" cy="2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ДОСТЫК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773575" y="3171891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7413" y="2678697"/>
              <a:ext cx="784949" cy="135856"/>
            </a:xfrm>
            <a:prstGeom prst="rect">
              <a:avLst/>
            </a:prstGeom>
            <a:gradFill flip="none" rotWithShape="1">
              <a:gsLst>
                <a:gs pos="43000">
                  <a:srgbClr val="7A0049"/>
                </a:gs>
                <a:gs pos="21000">
                  <a:srgbClr val="CC3399"/>
                </a:gs>
                <a:gs pos="0">
                  <a:srgbClr val="FF0066"/>
                </a:gs>
                <a:gs pos="65000">
                  <a:srgbClr val="FF0066"/>
                </a:gs>
                <a:gs pos="87000">
                  <a:srgbClr val="810315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357880" y="2778760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195830" y="2601013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829089" y="2702565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73809" y="3229641"/>
              <a:ext cx="530495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35201" y="3175398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ШЕНЬЯН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77933" y="4020796"/>
              <a:ext cx="462960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07187" y="3969776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</a:rPr>
                <a:t>С</a:t>
              </a:r>
              <a:r>
                <a:rPr lang="ru-RU" sz="900" b="1" dirty="0" smtClean="0">
                  <a:solidFill>
                    <a:schemeClr val="bg1"/>
                  </a:solidFill>
                </a:rPr>
                <a:t>УЧЖОУ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39455" y="4092413"/>
              <a:ext cx="395692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08855" y="3933334"/>
              <a:ext cx="441706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71271" y="4246301"/>
              <a:ext cx="530495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74693" y="4042868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ЧЕНДУ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2746" y="4196121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ЧУНЦИНЬ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88114" y="4156058"/>
              <a:ext cx="438243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74701" y="4315336"/>
              <a:ext cx="320999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8780" y="3511599"/>
              <a:ext cx="495017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35792" y="4101184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УХАНЬ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56151" y="3885367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СИАНЬ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29490" y="4261612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ИВУ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46420" y="3460794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УРУМЧИ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57396" y="2495177"/>
              <a:ext cx="536475" cy="153670"/>
            </a:xfrm>
            <a:prstGeom prst="rect">
              <a:avLst/>
            </a:prstGeom>
            <a:gradFill flip="none" rotWithShape="1">
              <a:gsLst>
                <a:gs pos="21000">
                  <a:srgbClr val="1C6E1C"/>
                </a:gs>
                <a:gs pos="0">
                  <a:srgbClr val="92D050"/>
                </a:gs>
                <a:gs pos="58000">
                  <a:srgbClr val="1C6E1C"/>
                </a:gs>
                <a:gs pos="83000">
                  <a:srgbClr val="0D9F64"/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389" y="2722973"/>
              <a:ext cx="536475" cy="153670"/>
            </a:xfrm>
            <a:prstGeom prst="rect">
              <a:avLst/>
            </a:prstGeom>
            <a:gradFill flip="none" rotWithShape="1">
              <a:gsLst>
                <a:gs pos="21000">
                  <a:srgbClr val="1C6E1C"/>
                </a:gs>
                <a:gs pos="0">
                  <a:srgbClr val="92D050"/>
                </a:gs>
                <a:gs pos="58000">
                  <a:srgbClr val="1C6E1C"/>
                </a:gs>
                <a:gs pos="83000">
                  <a:srgbClr val="0D9F64"/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56910" y="2793703"/>
              <a:ext cx="754149" cy="153670"/>
            </a:xfrm>
            <a:prstGeom prst="rect">
              <a:avLst/>
            </a:prstGeom>
            <a:gradFill flip="none" rotWithShape="1">
              <a:gsLst>
                <a:gs pos="11000">
                  <a:schemeClr val="accent1">
                    <a:lumMod val="60000"/>
                    <a:lumOff val="40000"/>
                  </a:schemeClr>
                </a:gs>
                <a:gs pos="58000">
                  <a:srgbClr val="0070C0"/>
                </a:gs>
                <a:gs pos="83000">
                  <a:schemeClr val="accent1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9211" y="2547436"/>
              <a:ext cx="536475" cy="153670"/>
            </a:xfrm>
            <a:prstGeom prst="rect">
              <a:avLst/>
            </a:prstGeom>
            <a:gradFill flip="none" rotWithShape="1">
              <a:gsLst>
                <a:gs pos="21000">
                  <a:srgbClr val="1C6E1C"/>
                </a:gs>
                <a:gs pos="0">
                  <a:srgbClr val="92D050"/>
                </a:gs>
                <a:gs pos="58000">
                  <a:srgbClr val="1C6E1C"/>
                </a:gs>
                <a:gs pos="83000">
                  <a:srgbClr val="0D9F64"/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3139" y="2677615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ДУЙСБУРГ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05488" y="2448172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ЛЕЙПЦИГ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5935" y="2508855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ГАМБУРГ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74804" y="3095473"/>
              <a:ext cx="361179" cy="153670"/>
            </a:xfrm>
            <a:prstGeom prst="rect">
              <a:avLst/>
            </a:prstGeom>
            <a:gradFill flip="none" rotWithShape="1">
              <a:gsLst>
                <a:gs pos="11000">
                  <a:schemeClr val="accent1">
                    <a:lumMod val="60000"/>
                    <a:lumOff val="40000"/>
                  </a:schemeClr>
                </a:gs>
                <a:gs pos="58000">
                  <a:srgbClr val="0070C0"/>
                </a:gs>
                <a:gs pos="83000">
                  <a:schemeClr val="accent1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06798" y="2933432"/>
              <a:ext cx="536475" cy="153670"/>
            </a:xfrm>
            <a:prstGeom prst="rect">
              <a:avLst/>
            </a:prstGeom>
            <a:gradFill flip="none" rotWithShape="1">
              <a:gsLst>
                <a:gs pos="11000">
                  <a:schemeClr val="accent1">
                    <a:lumMod val="60000"/>
                    <a:lumOff val="40000"/>
                  </a:schemeClr>
                </a:gs>
                <a:gs pos="58000">
                  <a:srgbClr val="0070C0"/>
                </a:gs>
                <a:gs pos="83000">
                  <a:schemeClr val="accent1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405603" y="2859039"/>
              <a:ext cx="69078" cy="733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40216" y="2899333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ВАРШАВА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97357" y="3060730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ЛОЗДЬ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8301" y="2763658"/>
              <a:ext cx="917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МАЛАШЕВИЧЕ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1714257" y="2821515"/>
              <a:ext cx="29625" cy="125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1624984" y="2851951"/>
              <a:ext cx="64075" cy="263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5142418" y="3805059"/>
              <a:ext cx="613614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70971" y="2351779"/>
              <a:ext cx="664337" cy="153670"/>
            </a:xfrm>
            <a:prstGeom prst="rect">
              <a:avLst/>
            </a:prstGeom>
            <a:gradFill flip="none" rotWithShape="1">
              <a:gsLst>
                <a:gs pos="25000">
                  <a:srgbClr val="660066"/>
                </a:gs>
                <a:gs pos="9000">
                  <a:srgbClr val="FF33CC"/>
                </a:gs>
                <a:gs pos="47000">
                  <a:srgbClr val="CC00CC"/>
                </a:gs>
                <a:gs pos="69000">
                  <a:srgbClr val="7E007E"/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29686" y="2305285"/>
              <a:ext cx="7606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КОЛЯДИЧИ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097" name="Прямая со стрелкой 4096"/>
            <p:cNvCxnSpPr/>
            <p:nvPr/>
          </p:nvCxnSpPr>
          <p:spPr>
            <a:xfrm flipV="1">
              <a:off x="2052380" y="2486639"/>
              <a:ext cx="29303" cy="96155"/>
            </a:xfrm>
            <a:prstGeom prst="straightConnector1">
              <a:avLst/>
            </a:prstGeom>
            <a:ln>
              <a:solidFill>
                <a:srgbClr val="7E007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Полилиния 4105"/>
            <p:cNvSpPr/>
            <p:nvPr/>
          </p:nvSpPr>
          <p:spPr>
            <a:xfrm>
              <a:off x="1285875" y="2705100"/>
              <a:ext cx="142875" cy="60325"/>
            </a:xfrm>
            <a:custGeom>
              <a:avLst/>
              <a:gdLst>
                <a:gd name="connsiteX0" fmla="*/ 0 w 142875"/>
                <a:gd name="connsiteY0" fmla="*/ 0 h 60325"/>
                <a:gd name="connsiteX1" fmla="*/ 142875 w 142875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60325">
                  <a:moveTo>
                    <a:pt x="0" y="0"/>
                  </a:moveTo>
                  <a:cubicBezTo>
                    <a:pt x="61912" y="26458"/>
                    <a:pt x="119592" y="51858"/>
                    <a:pt x="142875" y="6032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8" name="Полилиния 4107"/>
            <p:cNvSpPr/>
            <p:nvPr/>
          </p:nvSpPr>
          <p:spPr>
            <a:xfrm>
              <a:off x="1422400" y="2665230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9" name="Полилиния 4108"/>
            <p:cNvSpPr/>
            <p:nvPr/>
          </p:nvSpPr>
          <p:spPr>
            <a:xfrm>
              <a:off x="1873250" y="2603635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1" name="Полилиния 4110"/>
            <p:cNvSpPr/>
            <p:nvPr/>
          </p:nvSpPr>
          <p:spPr>
            <a:xfrm>
              <a:off x="2235200" y="2404288"/>
              <a:ext cx="4404360" cy="445592"/>
            </a:xfrm>
            <a:custGeom>
              <a:avLst/>
              <a:gdLst>
                <a:gd name="connsiteX0" fmla="*/ 0 w 4404360"/>
                <a:gd name="connsiteY0" fmla="*/ 237312 h 445592"/>
                <a:gd name="connsiteX1" fmla="*/ 213360 w 4404360"/>
                <a:gd name="connsiteY1" fmla="*/ 206832 h 445592"/>
                <a:gd name="connsiteX2" fmla="*/ 411480 w 4404360"/>
                <a:gd name="connsiteY2" fmla="*/ 272872 h 445592"/>
                <a:gd name="connsiteX3" fmla="*/ 584200 w 4404360"/>
                <a:gd name="connsiteY3" fmla="*/ 247472 h 445592"/>
                <a:gd name="connsiteX4" fmla="*/ 924560 w 4404360"/>
                <a:gd name="connsiteY4" fmla="*/ 181432 h 445592"/>
                <a:gd name="connsiteX5" fmla="*/ 1061720 w 4404360"/>
                <a:gd name="connsiteY5" fmla="*/ 100152 h 445592"/>
                <a:gd name="connsiteX6" fmla="*/ 1336040 w 4404360"/>
                <a:gd name="connsiteY6" fmla="*/ 59512 h 445592"/>
                <a:gd name="connsiteX7" fmla="*/ 1691640 w 4404360"/>
                <a:gd name="connsiteY7" fmla="*/ 8712 h 445592"/>
                <a:gd name="connsiteX8" fmla="*/ 1884680 w 4404360"/>
                <a:gd name="connsiteY8" fmla="*/ 8712 h 445592"/>
                <a:gd name="connsiteX9" fmla="*/ 2301240 w 4404360"/>
                <a:gd name="connsiteY9" fmla="*/ 95072 h 445592"/>
                <a:gd name="connsiteX10" fmla="*/ 2768600 w 4404360"/>
                <a:gd name="connsiteY10" fmla="*/ 105232 h 445592"/>
                <a:gd name="connsiteX11" fmla="*/ 3068320 w 4404360"/>
                <a:gd name="connsiteY11" fmla="*/ 115392 h 445592"/>
                <a:gd name="connsiteX12" fmla="*/ 3230880 w 4404360"/>
                <a:gd name="connsiteY12" fmla="*/ 166192 h 445592"/>
                <a:gd name="connsiteX13" fmla="*/ 3479800 w 4404360"/>
                <a:gd name="connsiteY13" fmla="*/ 201752 h 445592"/>
                <a:gd name="connsiteX14" fmla="*/ 4003040 w 4404360"/>
                <a:gd name="connsiteY14" fmla="*/ 298272 h 445592"/>
                <a:gd name="connsiteX15" fmla="*/ 4404360 w 4404360"/>
                <a:gd name="connsiteY15" fmla="*/ 445592 h 44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4360" h="445592">
                  <a:moveTo>
                    <a:pt x="0" y="237312"/>
                  </a:moveTo>
                  <a:cubicBezTo>
                    <a:pt x="72390" y="219108"/>
                    <a:pt x="144780" y="200905"/>
                    <a:pt x="213360" y="206832"/>
                  </a:cubicBezTo>
                  <a:cubicBezTo>
                    <a:pt x="281940" y="212759"/>
                    <a:pt x="349673" y="266099"/>
                    <a:pt x="411480" y="272872"/>
                  </a:cubicBezTo>
                  <a:cubicBezTo>
                    <a:pt x="473287" y="279645"/>
                    <a:pt x="498687" y="262712"/>
                    <a:pt x="584200" y="247472"/>
                  </a:cubicBezTo>
                  <a:cubicBezTo>
                    <a:pt x="669713" y="232232"/>
                    <a:pt x="844974" y="205985"/>
                    <a:pt x="924560" y="181432"/>
                  </a:cubicBezTo>
                  <a:cubicBezTo>
                    <a:pt x="1004146" y="156879"/>
                    <a:pt x="993140" y="120472"/>
                    <a:pt x="1061720" y="100152"/>
                  </a:cubicBezTo>
                  <a:cubicBezTo>
                    <a:pt x="1130300" y="79832"/>
                    <a:pt x="1336040" y="59512"/>
                    <a:pt x="1336040" y="59512"/>
                  </a:cubicBezTo>
                  <a:cubicBezTo>
                    <a:pt x="1441027" y="44272"/>
                    <a:pt x="1600200" y="17179"/>
                    <a:pt x="1691640" y="8712"/>
                  </a:cubicBezTo>
                  <a:cubicBezTo>
                    <a:pt x="1783080" y="245"/>
                    <a:pt x="1783080" y="-5681"/>
                    <a:pt x="1884680" y="8712"/>
                  </a:cubicBezTo>
                  <a:cubicBezTo>
                    <a:pt x="1986280" y="23105"/>
                    <a:pt x="2153920" y="78985"/>
                    <a:pt x="2301240" y="95072"/>
                  </a:cubicBezTo>
                  <a:cubicBezTo>
                    <a:pt x="2448560" y="111159"/>
                    <a:pt x="2768600" y="105232"/>
                    <a:pt x="2768600" y="105232"/>
                  </a:cubicBezTo>
                  <a:cubicBezTo>
                    <a:pt x="2896447" y="108619"/>
                    <a:pt x="2991273" y="105232"/>
                    <a:pt x="3068320" y="115392"/>
                  </a:cubicBezTo>
                  <a:cubicBezTo>
                    <a:pt x="3145367" y="125552"/>
                    <a:pt x="3162300" y="151799"/>
                    <a:pt x="3230880" y="166192"/>
                  </a:cubicBezTo>
                  <a:cubicBezTo>
                    <a:pt x="3299460" y="180585"/>
                    <a:pt x="3351107" y="179739"/>
                    <a:pt x="3479800" y="201752"/>
                  </a:cubicBezTo>
                  <a:cubicBezTo>
                    <a:pt x="3608493" y="223765"/>
                    <a:pt x="3848947" y="257632"/>
                    <a:pt x="4003040" y="298272"/>
                  </a:cubicBezTo>
                  <a:cubicBezTo>
                    <a:pt x="4157133" y="338912"/>
                    <a:pt x="4310380" y="422732"/>
                    <a:pt x="4404360" y="445592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2" name="Полилиния 4111"/>
            <p:cNvSpPr/>
            <p:nvPr/>
          </p:nvSpPr>
          <p:spPr>
            <a:xfrm>
              <a:off x="6649720" y="2860040"/>
              <a:ext cx="640080" cy="457200"/>
            </a:xfrm>
            <a:custGeom>
              <a:avLst/>
              <a:gdLst>
                <a:gd name="connsiteX0" fmla="*/ 0 w 640080"/>
                <a:gd name="connsiteY0" fmla="*/ 0 h 457200"/>
                <a:gd name="connsiteX1" fmla="*/ 431800 w 640080"/>
                <a:gd name="connsiteY1" fmla="*/ 243840 h 457200"/>
                <a:gd name="connsiteX2" fmla="*/ 553720 w 640080"/>
                <a:gd name="connsiteY2" fmla="*/ 345440 h 457200"/>
                <a:gd name="connsiteX3" fmla="*/ 640080 w 64008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457200">
                  <a:moveTo>
                    <a:pt x="0" y="0"/>
                  </a:moveTo>
                  <a:cubicBezTo>
                    <a:pt x="169756" y="93133"/>
                    <a:pt x="339513" y="186267"/>
                    <a:pt x="431800" y="243840"/>
                  </a:cubicBezTo>
                  <a:cubicBezTo>
                    <a:pt x="524087" y="301413"/>
                    <a:pt x="519007" y="309880"/>
                    <a:pt x="553720" y="345440"/>
                  </a:cubicBezTo>
                  <a:cubicBezTo>
                    <a:pt x="588433" y="381000"/>
                    <a:pt x="588433" y="414867"/>
                    <a:pt x="640080" y="45720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945" y="4137152"/>
              <a:ext cx="17772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«ЛЕЙПЦИГ-ШЕНЬЯН»</a:t>
              </a:r>
              <a:endParaRPr lang="ru-RU" sz="1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14" name="Полилиния 4113"/>
            <p:cNvSpPr/>
            <p:nvPr/>
          </p:nvSpPr>
          <p:spPr>
            <a:xfrm>
              <a:off x="1723571" y="2746369"/>
              <a:ext cx="145143" cy="47631"/>
            </a:xfrm>
            <a:custGeom>
              <a:avLst/>
              <a:gdLst>
                <a:gd name="connsiteX0" fmla="*/ 0 w 145143"/>
                <a:gd name="connsiteY0" fmla="*/ 47631 h 47631"/>
                <a:gd name="connsiteX1" fmla="*/ 145143 w 145143"/>
                <a:gd name="connsiteY1" fmla="*/ 460 h 4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43" h="47631">
                  <a:moveTo>
                    <a:pt x="0" y="47631"/>
                  </a:moveTo>
                  <a:cubicBezTo>
                    <a:pt x="50195" y="21929"/>
                    <a:pt x="100391" y="-3773"/>
                    <a:pt x="145143" y="460"/>
                  </a:cubicBez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1874518" y="2616200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2235200" y="2419601"/>
              <a:ext cx="4404360" cy="445592"/>
            </a:xfrm>
            <a:custGeom>
              <a:avLst/>
              <a:gdLst>
                <a:gd name="connsiteX0" fmla="*/ 0 w 4404360"/>
                <a:gd name="connsiteY0" fmla="*/ 237312 h 445592"/>
                <a:gd name="connsiteX1" fmla="*/ 213360 w 4404360"/>
                <a:gd name="connsiteY1" fmla="*/ 206832 h 445592"/>
                <a:gd name="connsiteX2" fmla="*/ 411480 w 4404360"/>
                <a:gd name="connsiteY2" fmla="*/ 272872 h 445592"/>
                <a:gd name="connsiteX3" fmla="*/ 584200 w 4404360"/>
                <a:gd name="connsiteY3" fmla="*/ 247472 h 445592"/>
                <a:gd name="connsiteX4" fmla="*/ 924560 w 4404360"/>
                <a:gd name="connsiteY4" fmla="*/ 181432 h 445592"/>
                <a:gd name="connsiteX5" fmla="*/ 1061720 w 4404360"/>
                <a:gd name="connsiteY5" fmla="*/ 100152 h 445592"/>
                <a:gd name="connsiteX6" fmla="*/ 1336040 w 4404360"/>
                <a:gd name="connsiteY6" fmla="*/ 59512 h 445592"/>
                <a:gd name="connsiteX7" fmla="*/ 1691640 w 4404360"/>
                <a:gd name="connsiteY7" fmla="*/ 8712 h 445592"/>
                <a:gd name="connsiteX8" fmla="*/ 1884680 w 4404360"/>
                <a:gd name="connsiteY8" fmla="*/ 8712 h 445592"/>
                <a:gd name="connsiteX9" fmla="*/ 2301240 w 4404360"/>
                <a:gd name="connsiteY9" fmla="*/ 95072 h 445592"/>
                <a:gd name="connsiteX10" fmla="*/ 2768600 w 4404360"/>
                <a:gd name="connsiteY10" fmla="*/ 105232 h 445592"/>
                <a:gd name="connsiteX11" fmla="*/ 3068320 w 4404360"/>
                <a:gd name="connsiteY11" fmla="*/ 115392 h 445592"/>
                <a:gd name="connsiteX12" fmla="*/ 3230880 w 4404360"/>
                <a:gd name="connsiteY12" fmla="*/ 166192 h 445592"/>
                <a:gd name="connsiteX13" fmla="*/ 3479800 w 4404360"/>
                <a:gd name="connsiteY13" fmla="*/ 201752 h 445592"/>
                <a:gd name="connsiteX14" fmla="*/ 4003040 w 4404360"/>
                <a:gd name="connsiteY14" fmla="*/ 298272 h 445592"/>
                <a:gd name="connsiteX15" fmla="*/ 4404360 w 4404360"/>
                <a:gd name="connsiteY15" fmla="*/ 445592 h 44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04360" h="445592">
                  <a:moveTo>
                    <a:pt x="0" y="237312"/>
                  </a:moveTo>
                  <a:cubicBezTo>
                    <a:pt x="72390" y="219108"/>
                    <a:pt x="144780" y="200905"/>
                    <a:pt x="213360" y="206832"/>
                  </a:cubicBezTo>
                  <a:cubicBezTo>
                    <a:pt x="281940" y="212759"/>
                    <a:pt x="349673" y="266099"/>
                    <a:pt x="411480" y="272872"/>
                  </a:cubicBezTo>
                  <a:cubicBezTo>
                    <a:pt x="473287" y="279645"/>
                    <a:pt x="498687" y="262712"/>
                    <a:pt x="584200" y="247472"/>
                  </a:cubicBezTo>
                  <a:cubicBezTo>
                    <a:pt x="669713" y="232232"/>
                    <a:pt x="844974" y="205985"/>
                    <a:pt x="924560" y="181432"/>
                  </a:cubicBezTo>
                  <a:cubicBezTo>
                    <a:pt x="1004146" y="156879"/>
                    <a:pt x="993140" y="120472"/>
                    <a:pt x="1061720" y="100152"/>
                  </a:cubicBezTo>
                  <a:cubicBezTo>
                    <a:pt x="1130300" y="79832"/>
                    <a:pt x="1336040" y="59512"/>
                    <a:pt x="1336040" y="59512"/>
                  </a:cubicBezTo>
                  <a:cubicBezTo>
                    <a:pt x="1441027" y="44272"/>
                    <a:pt x="1600200" y="17179"/>
                    <a:pt x="1691640" y="8712"/>
                  </a:cubicBezTo>
                  <a:cubicBezTo>
                    <a:pt x="1783080" y="245"/>
                    <a:pt x="1783080" y="-5681"/>
                    <a:pt x="1884680" y="8712"/>
                  </a:cubicBezTo>
                  <a:cubicBezTo>
                    <a:pt x="1986280" y="23105"/>
                    <a:pt x="2153920" y="78985"/>
                    <a:pt x="2301240" y="95072"/>
                  </a:cubicBezTo>
                  <a:cubicBezTo>
                    <a:pt x="2448560" y="111159"/>
                    <a:pt x="2768600" y="105232"/>
                    <a:pt x="2768600" y="105232"/>
                  </a:cubicBezTo>
                  <a:cubicBezTo>
                    <a:pt x="2896447" y="108619"/>
                    <a:pt x="2991273" y="105232"/>
                    <a:pt x="3068320" y="115392"/>
                  </a:cubicBezTo>
                  <a:cubicBezTo>
                    <a:pt x="3145367" y="125552"/>
                    <a:pt x="3162300" y="151799"/>
                    <a:pt x="3230880" y="166192"/>
                  </a:cubicBezTo>
                  <a:cubicBezTo>
                    <a:pt x="3299460" y="180585"/>
                    <a:pt x="3351107" y="179739"/>
                    <a:pt x="3479800" y="201752"/>
                  </a:cubicBezTo>
                  <a:cubicBezTo>
                    <a:pt x="3608493" y="223765"/>
                    <a:pt x="3848947" y="257632"/>
                    <a:pt x="4003040" y="298272"/>
                  </a:cubicBezTo>
                  <a:cubicBezTo>
                    <a:pt x="4157133" y="338912"/>
                    <a:pt x="4310380" y="422732"/>
                    <a:pt x="4404360" y="445592"/>
                  </a:cubicBez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5" name="Полилиния 4114"/>
            <p:cNvSpPr/>
            <p:nvPr/>
          </p:nvSpPr>
          <p:spPr>
            <a:xfrm>
              <a:off x="6614886" y="2859314"/>
              <a:ext cx="381000" cy="1190172"/>
            </a:xfrm>
            <a:custGeom>
              <a:avLst/>
              <a:gdLst>
                <a:gd name="connsiteX0" fmla="*/ 0 w 381000"/>
                <a:gd name="connsiteY0" fmla="*/ 0 h 1190172"/>
                <a:gd name="connsiteX1" fmla="*/ 97971 w 381000"/>
                <a:gd name="connsiteY1" fmla="*/ 58057 h 1190172"/>
                <a:gd name="connsiteX2" fmla="*/ 224971 w 381000"/>
                <a:gd name="connsiteY2" fmla="*/ 192315 h 1190172"/>
                <a:gd name="connsiteX3" fmla="*/ 293914 w 381000"/>
                <a:gd name="connsiteY3" fmla="*/ 326572 h 1190172"/>
                <a:gd name="connsiteX4" fmla="*/ 286657 w 381000"/>
                <a:gd name="connsiteY4" fmla="*/ 518886 h 1190172"/>
                <a:gd name="connsiteX5" fmla="*/ 283028 w 381000"/>
                <a:gd name="connsiteY5" fmla="*/ 674915 h 1190172"/>
                <a:gd name="connsiteX6" fmla="*/ 283028 w 381000"/>
                <a:gd name="connsiteY6" fmla="*/ 812800 h 1190172"/>
                <a:gd name="connsiteX7" fmla="*/ 319314 w 381000"/>
                <a:gd name="connsiteY7" fmla="*/ 1026886 h 1190172"/>
                <a:gd name="connsiteX8" fmla="*/ 381000 w 381000"/>
                <a:gd name="connsiteY8" fmla="*/ 1190172 h 11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1190172">
                  <a:moveTo>
                    <a:pt x="0" y="0"/>
                  </a:moveTo>
                  <a:cubicBezTo>
                    <a:pt x="30238" y="13002"/>
                    <a:pt x="60476" y="26005"/>
                    <a:pt x="97971" y="58057"/>
                  </a:cubicBezTo>
                  <a:cubicBezTo>
                    <a:pt x="135466" y="90109"/>
                    <a:pt x="192314" y="147563"/>
                    <a:pt x="224971" y="192315"/>
                  </a:cubicBezTo>
                  <a:cubicBezTo>
                    <a:pt x="257628" y="237068"/>
                    <a:pt x="283633" y="272143"/>
                    <a:pt x="293914" y="326572"/>
                  </a:cubicBezTo>
                  <a:cubicBezTo>
                    <a:pt x="304195" y="381001"/>
                    <a:pt x="288471" y="460829"/>
                    <a:pt x="286657" y="518886"/>
                  </a:cubicBezTo>
                  <a:cubicBezTo>
                    <a:pt x="284843" y="576943"/>
                    <a:pt x="283633" y="625929"/>
                    <a:pt x="283028" y="674915"/>
                  </a:cubicBezTo>
                  <a:cubicBezTo>
                    <a:pt x="282423" y="723901"/>
                    <a:pt x="276980" y="754138"/>
                    <a:pt x="283028" y="812800"/>
                  </a:cubicBezTo>
                  <a:cubicBezTo>
                    <a:pt x="289076" y="871462"/>
                    <a:pt x="302985" y="963991"/>
                    <a:pt x="319314" y="1026886"/>
                  </a:cubicBezTo>
                  <a:cubicBezTo>
                    <a:pt x="335643" y="1089781"/>
                    <a:pt x="374348" y="1167191"/>
                    <a:pt x="381000" y="1190172"/>
                  </a:cubicBezTo>
                </a:path>
              </a:pathLst>
            </a:cu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2082" y="4332934"/>
              <a:ext cx="17772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1000" b="1" dirty="0" smtClean="0">
                  <a:solidFill>
                    <a:srgbClr val="00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СУЧЖОУ-ВАРШАВА</a:t>
              </a:r>
              <a:r>
                <a:rPr lang="ru-RU" sz="1000" b="1" dirty="0">
                  <a:solidFill>
                    <a:srgbClr val="00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</a:p>
          </p:txBody>
        </p:sp>
        <p:sp>
          <p:nvSpPr>
            <p:cNvPr id="4116" name="Полилиния 4115"/>
            <p:cNvSpPr/>
            <p:nvPr/>
          </p:nvSpPr>
          <p:spPr>
            <a:xfrm>
              <a:off x="1126958" y="2703095"/>
              <a:ext cx="268705" cy="68179"/>
            </a:xfrm>
            <a:custGeom>
              <a:avLst/>
              <a:gdLst>
                <a:gd name="connsiteX0" fmla="*/ 0 w 268705"/>
                <a:gd name="connsiteY0" fmla="*/ 0 h 68179"/>
                <a:gd name="connsiteX1" fmla="*/ 268705 w 268705"/>
                <a:gd name="connsiteY1" fmla="*/ 68179 h 6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05" h="68179">
                  <a:moveTo>
                    <a:pt x="0" y="0"/>
                  </a:moveTo>
                  <a:cubicBezTo>
                    <a:pt x="105276" y="28742"/>
                    <a:pt x="210552" y="57484"/>
                    <a:pt x="268705" y="6817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1416684" y="2678093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1875634" y="2626975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7" name="Полилиния 4116"/>
            <p:cNvSpPr/>
            <p:nvPr/>
          </p:nvSpPr>
          <p:spPr>
            <a:xfrm>
              <a:off x="2281238" y="2466156"/>
              <a:ext cx="4300537" cy="1248594"/>
            </a:xfrm>
            <a:custGeom>
              <a:avLst/>
              <a:gdLst>
                <a:gd name="connsiteX0" fmla="*/ 0 w 4300537"/>
                <a:gd name="connsiteY0" fmla="*/ 186557 h 1248594"/>
                <a:gd name="connsiteX1" fmla="*/ 133350 w 4300537"/>
                <a:gd name="connsiteY1" fmla="*/ 224657 h 1248594"/>
                <a:gd name="connsiteX2" fmla="*/ 219075 w 4300537"/>
                <a:gd name="connsiteY2" fmla="*/ 229419 h 1248594"/>
                <a:gd name="connsiteX3" fmla="*/ 328612 w 4300537"/>
                <a:gd name="connsiteY3" fmla="*/ 257994 h 1248594"/>
                <a:gd name="connsiteX4" fmla="*/ 509587 w 4300537"/>
                <a:gd name="connsiteY4" fmla="*/ 267519 h 1248594"/>
                <a:gd name="connsiteX5" fmla="*/ 685800 w 4300537"/>
                <a:gd name="connsiteY5" fmla="*/ 262757 h 1248594"/>
                <a:gd name="connsiteX6" fmla="*/ 895350 w 4300537"/>
                <a:gd name="connsiteY6" fmla="*/ 219894 h 1248594"/>
                <a:gd name="connsiteX7" fmla="*/ 1019175 w 4300537"/>
                <a:gd name="connsiteY7" fmla="*/ 148457 h 1248594"/>
                <a:gd name="connsiteX8" fmla="*/ 1176337 w 4300537"/>
                <a:gd name="connsiteY8" fmla="*/ 77019 h 1248594"/>
                <a:gd name="connsiteX9" fmla="*/ 1285875 w 4300537"/>
                <a:gd name="connsiteY9" fmla="*/ 67494 h 1248594"/>
                <a:gd name="connsiteX10" fmla="*/ 1533525 w 4300537"/>
                <a:gd name="connsiteY10" fmla="*/ 43682 h 1248594"/>
                <a:gd name="connsiteX11" fmla="*/ 1714500 w 4300537"/>
                <a:gd name="connsiteY11" fmla="*/ 819 h 1248594"/>
                <a:gd name="connsiteX12" fmla="*/ 1866900 w 4300537"/>
                <a:gd name="connsiteY12" fmla="*/ 19869 h 1248594"/>
                <a:gd name="connsiteX13" fmla="*/ 2109787 w 4300537"/>
                <a:gd name="connsiteY13" fmla="*/ 72257 h 1248594"/>
                <a:gd name="connsiteX14" fmla="*/ 2314575 w 4300537"/>
                <a:gd name="connsiteY14" fmla="*/ 110357 h 1248594"/>
                <a:gd name="connsiteX15" fmla="*/ 2590800 w 4300537"/>
                <a:gd name="connsiteY15" fmla="*/ 153219 h 1248594"/>
                <a:gd name="connsiteX16" fmla="*/ 2790825 w 4300537"/>
                <a:gd name="connsiteY16" fmla="*/ 162744 h 1248594"/>
                <a:gd name="connsiteX17" fmla="*/ 3105150 w 4300537"/>
                <a:gd name="connsiteY17" fmla="*/ 186557 h 1248594"/>
                <a:gd name="connsiteX18" fmla="*/ 3271837 w 4300537"/>
                <a:gd name="connsiteY18" fmla="*/ 196082 h 1248594"/>
                <a:gd name="connsiteX19" fmla="*/ 3543300 w 4300537"/>
                <a:gd name="connsiteY19" fmla="*/ 262757 h 1248594"/>
                <a:gd name="connsiteX20" fmla="*/ 3771900 w 4300537"/>
                <a:gd name="connsiteY20" fmla="*/ 405632 h 1248594"/>
                <a:gd name="connsiteX21" fmla="*/ 3838575 w 4300537"/>
                <a:gd name="connsiteY21" fmla="*/ 572319 h 1248594"/>
                <a:gd name="connsiteX22" fmla="*/ 3919537 w 4300537"/>
                <a:gd name="connsiteY22" fmla="*/ 634232 h 1248594"/>
                <a:gd name="connsiteX23" fmla="*/ 3986212 w 4300537"/>
                <a:gd name="connsiteY23" fmla="*/ 715194 h 1248594"/>
                <a:gd name="connsiteX24" fmla="*/ 4071937 w 4300537"/>
                <a:gd name="connsiteY24" fmla="*/ 867594 h 1248594"/>
                <a:gd name="connsiteX25" fmla="*/ 4105275 w 4300537"/>
                <a:gd name="connsiteY25" fmla="*/ 953319 h 1248594"/>
                <a:gd name="connsiteX26" fmla="*/ 4129087 w 4300537"/>
                <a:gd name="connsiteY26" fmla="*/ 1000944 h 1248594"/>
                <a:gd name="connsiteX27" fmla="*/ 4219575 w 4300537"/>
                <a:gd name="connsiteY27" fmla="*/ 1129532 h 1248594"/>
                <a:gd name="connsiteX28" fmla="*/ 4300537 w 4300537"/>
                <a:gd name="connsiteY28" fmla="*/ 1248594 h 1248594"/>
                <a:gd name="connsiteX29" fmla="*/ 4300537 w 4300537"/>
                <a:gd name="connsiteY29" fmla="*/ 1248594 h 124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00537" h="1248594">
                  <a:moveTo>
                    <a:pt x="0" y="186557"/>
                  </a:moveTo>
                  <a:cubicBezTo>
                    <a:pt x="48419" y="202035"/>
                    <a:pt x="96838" y="217513"/>
                    <a:pt x="133350" y="224657"/>
                  </a:cubicBezTo>
                  <a:cubicBezTo>
                    <a:pt x="169863" y="231801"/>
                    <a:pt x="186531" y="223863"/>
                    <a:pt x="219075" y="229419"/>
                  </a:cubicBezTo>
                  <a:cubicBezTo>
                    <a:pt x="251619" y="234975"/>
                    <a:pt x="280193" y="251644"/>
                    <a:pt x="328612" y="257994"/>
                  </a:cubicBezTo>
                  <a:cubicBezTo>
                    <a:pt x="377031" y="264344"/>
                    <a:pt x="450056" y="266725"/>
                    <a:pt x="509587" y="267519"/>
                  </a:cubicBezTo>
                  <a:cubicBezTo>
                    <a:pt x="569118" y="268313"/>
                    <a:pt x="621506" y="270695"/>
                    <a:pt x="685800" y="262757"/>
                  </a:cubicBezTo>
                  <a:cubicBezTo>
                    <a:pt x="750094" y="254820"/>
                    <a:pt x="839788" y="238944"/>
                    <a:pt x="895350" y="219894"/>
                  </a:cubicBezTo>
                  <a:cubicBezTo>
                    <a:pt x="950913" y="200844"/>
                    <a:pt x="972344" y="172269"/>
                    <a:pt x="1019175" y="148457"/>
                  </a:cubicBezTo>
                  <a:cubicBezTo>
                    <a:pt x="1066006" y="124644"/>
                    <a:pt x="1131887" y="90513"/>
                    <a:pt x="1176337" y="77019"/>
                  </a:cubicBezTo>
                  <a:cubicBezTo>
                    <a:pt x="1220787" y="63525"/>
                    <a:pt x="1285875" y="67494"/>
                    <a:pt x="1285875" y="67494"/>
                  </a:cubicBezTo>
                  <a:cubicBezTo>
                    <a:pt x="1345406" y="61938"/>
                    <a:pt x="1462087" y="54795"/>
                    <a:pt x="1533525" y="43682"/>
                  </a:cubicBezTo>
                  <a:cubicBezTo>
                    <a:pt x="1604963" y="32569"/>
                    <a:pt x="1658937" y="4788"/>
                    <a:pt x="1714500" y="819"/>
                  </a:cubicBezTo>
                  <a:cubicBezTo>
                    <a:pt x="1770063" y="-3150"/>
                    <a:pt x="1801019" y="7963"/>
                    <a:pt x="1866900" y="19869"/>
                  </a:cubicBezTo>
                  <a:cubicBezTo>
                    <a:pt x="1932781" y="31775"/>
                    <a:pt x="2035175" y="57176"/>
                    <a:pt x="2109787" y="72257"/>
                  </a:cubicBezTo>
                  <a:cubicBezTo>
                    <a:pt x="2184399" y="87338"/>
                    <a:pt x="2234406" y="96863"/>
                    <a:pt x="2314575" y="110357"/>
                  </a:cubicBezTo>
                  <a:cubicBezTo>
                    <a:pt x="2394744" y="123851"/>
                    <a:pt x="2511425" y="144488"/>
                    <a:pt x="2590800" y="153219"/>
                  </a:cubicBezTo>
                  <a:cubicBezTo>
                    <a:pt x="2670175" y="161950"/>
                    <a:pt x="2705100" y="157188"/>
                    <a:pt x="2790825" y="162744"/>
                  </a:cubicBezTo>
                  <a:cubicBezTo>
                    <a:pt x="2876550" y="168300"/>
                    <a:pt x="3024981" y="181001"/>
                    <a:pt x="3105150" y="186557"/>
                  </a:cubicBezTo>
                  <a:cubicBezTo>
                    <a:pt x="3185319" y="192113"/>
                    <a:pt x="3198812" y="183382"/>
                    <a:pt x="3271837" y="196082"/>
                  </a:cubicBezTo>
                  <a:cubicBezTo>
                    <a:pt x="3344862" y="208782"/>
                    <a:pt x="3459956" y="227832"/>
                    <a:pt x="3543300" y="262757"/>
                  </a:cubicBezTo>
                  <a:cubicBezTo>
                    <a:pt x="3626644" y="297682"/>
                    <a:pt x="3722688" y="354038"/>
                    <a:pt x="3771900" y="405632"/>
                  </a:cubicBezTo>
                  <a:cubicBezTo>
                    <a:pt x="3821112" y="457226"/>
                    <a:pt x="3813969" y="534219"/>
                    <a:pt x="3838575" y="572319"/>
                  </a:cubicBezTo>
                  <a:cubicBezTo>
                    <a:pt x="3863181" y="610419"/>
                    <a:pt x="3894931" y="610420"/>
                    <a:pt x="3919537" y="634232"/>
                  </a:cubicBezTo>
                  <a:cubicBezTo>
                    <a:pt x="3944143" y="658044"/>
                    <a:pt x="3960812" y="676300"/>
                    <a:pt x="3986212" y="715194"/>
                  </a:cubicBezTo>
                  <a:cubicBezTo>
                    <a:pt x="4011612" y="754088"/>
                    <a:pt x="4052093" y="827907"/>
                    <a:pt x="4071937" y="867594"/>
                  </a:cubicBezTo>
                  <a:cubicBezTo>
                    <a:pt x="4091781" y="907281"/>
                    <a:pt x="4095750" y="931094"/>
                    <a:pt x="4105275" y="953319"/>
                  </a:cubicBezTo>
                  <a:cubicBezTo>
                    <a:pt x="4114800" y="975544"/>
                    <a:pt x="4110037" y="971575"/>
                    <a:pt x="4129087" y="1000944"/>
                  </a:cubicBezTo>
                  <a:cubicBezTo>
                    <a:pt x="4148137" y="1030313"/>
                    <a:pt x="4191000" y="1088257"/>
                    <a:pt x="4219575" y="1129532"/>
                  </a:cubicBezTo>
                  <a:cubicBezTo>
                    <a:pt x="4248150" y="1170807"/>
                    <a:pt x="4300537" y="1248594"/>
                    <a:pt x="4300537" y="1248594"/>
                  </a:cubicBezTo>
                  <a:lnTo>
                    <a:pt x="4300537" y="1248594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30557" y="5967482"/>
              <a:ext cx="2886105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«ЧЖЭНЧЖОУ-ГАМБУРГ–ЧЖЭНЧЖОУ»</a:t>
              </a:r>
              <a:endParaRPr lang="ru-RU" sz="1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1108484" y="2714471"/>
              <a:ext cx="268705" cy="68179"/>
            </a:xfrm>
            <a:custGeom>
              <a:avLst/>
              <a:gdLst>
                <a:gd name="connsiteX0" fmla="*/ 0 w 268705"/>
                <a:gd name="connsiteY0" fmla="*/ 0 h 68179"/>
                <a:gd name="connsiteX1" fmla="*/ 268705 w 268705"/>
                <a:gd name="connsiteY1" fmla="*/ 68179 h 6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05" h="68179">
                  <a:moveTo>
                    <a:pt x="0" y="0"/>
                  </a:moveTo>
                  <a:cubicBezTo>
                    <a:pt x="105276" y="28742"/>
                    <a:pt x="210552" y="57484"/>
                    <a:pt x="268705" y="6817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1415072" y="2691621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1878330" y="2638387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0" name="Полилиния 4119"/>
            <p:cNvSpPr/>
            <p:nvPr/>
          </p:nvSpPr>
          <p:spPr>
            <a:xfrm>
              <a:off x="2266406" y="2660469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2" name="Полилиния 4121"/>
            <p:cNvSpPr/>
            <p:nvPr/>
          </p:nvSpPr>
          <p:spPr>
            <a:xfrm>
              <a:off x="3413760" y="2823754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4" name="Полилиния 4123"/>
            <p:cNvSpPr/>
            <p:nvPr/>
          </p:nvSpPr>
          <p:spPr>
            <a:xfrm>
              <a:off x="4828903" y="3219994"/>
              <a:ext cx="1752600" cy="513806"/>
            </a:xfrm>
            <a:custGeom>
              <a:avLst/>
              <a:gdLst>
                <a:gd name="connsiteX0" fmla="*/ 0 w 1752600"/>
                <a:gd name="connsiteY0" fmla="*/ 0 h 513806"/>
                <a:gd name="connsiteX1" fmla="*/ 84908 w 1752600"/>
                <a:gd name="connsiteY1" fmla="*/ 28303 h 513806"/>
                <a:gd name="connsiteX2" fmla="*/ 134983 w 1752600"/>
                <a:gd name="connsiteY2" fmla="*/ 63137 h 513806"/>
                <a:gd name="connsiteX3" fmla="*/ 215537 w 1752600"/>
                <a:gd name="connsiteY3" fmla="*/ 95795 h 513806"/>
                <a:gd name="connsiteX4" fmla="*/ 328748 w 1752600"/>
                <a:gd name="connsiteY4" fmla="*/ 145869 h 513806"/>
                <a:gd name="connsiteX5" fmla="*/ 489857 w 1752600"/>
                <a:gd name="connsiteY5" fmla="*/ 230777 h 513806"/>
                <a:gd name="connsiteX6" fmla="*/ 572588 w 1752600"/>
                <a:gd name="connsiteY6" fmla="*/ 280852 h 513806"/>
                <a:gd name="connsiteX7" fmla="*/ 674914 w 1752600"/>
                <a:gd name="connsiteY7" fmla="*/ 335280 h 513806"/>
                <a:gd name="connsiteX8" fmla="*/ 803366 w 1752600"/>
                <a:gd name="connsiteY8" fmla="*/ 370115 h 513806"/>
                <a:gd name="connsiteX9" fmla="*/ 925286 w 1752600"/>
                <a:gd name="connsiteY9" fmla="*/ 400595 h 513806"/>
                <a:gd name="connsiteX10" fmla="*/ 1042851 w 1752600"/>
                <a:gd name="connsiteY10" fmla="*/ 422366 h 513806"/>
                <a:gd name="connsiteX11" fmla="*/ 1166948 w 1752600"/>
                <a:gd name="connsiteY11" fmla="*/ 437606 h 513806"/>
                <a:gd name="connsiteX12" fmla="*/ 1358537 w 1752600"/>
                <a:gd name="connsiteY12" fmla="*/ 474617 h 513806"/>
                <a:gd name="connsiteX13" fmla="*/ 1547948 w 1752600"/>
                <a:gd name="connsiteY13" fmla="*/ 494212 h 513806"/>
                <a:gd name="connsiteX14" fmla="*/ 1752600 w 1752600"/>
                <a:gd name="connsiteY14" fmla="*/ 513806 h 513806"/>
                <a:gd name="connsiteX15" fmla="*/ 1752600 w 1752600"/>
                <a:gd name="connsiteY15" fmla="*/ 513806 h 5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2600" h="513806">
                  <a:moveTo>
                    <a:pt x="0" y="0"/>
                  </a:moveTo>
                  <a:cubicBezTo>
                    <a:pt x="31205" y="8890"/>
                    <a:pt x="62411" y="17780"/>
                    <a:pt x="84908" y="28303"/>
                  </a:cubicBezTo>
                  <a:cubicBezTo>
                    <a:pt x="107405" y="38826"/>
                    <a:pt x="113212" y="51888"/>
                    <a:pt x="134983" y="63137"/>
                  </a:cubicBezTo>
                  <a:cubicBezTo>
                    <a:pt x="156754" y="74386"/>
                    <a:pt x="183243" y="82006"/>
                    <a:pt x="215537" y="95795"/>
                  </a:cubicBezTo>
                  <a:cubicBezTo>
                    <a:pt x="247831" y="109584"/>
                    <a:pt x="283028" y="123372"/>
                    <a:pt x="328748" y="145869"/>
                  </a:cubicBezTo>
                  <a:cubicBezTo>
                    <a:pt x="374468" y="168366"/>
                    <a:pt x="449217" y="208280"/>
                    <a:pt x="489857" y="230777"/>
                  </a:cubicBezTo>
                  <a:cubicBezTo>
                    <a:pt x="530497" y="253274"/>
                    <a:pt x="541745" y="263435"/>
                    <a:pt x="572588" y="280852"/>
                  </a:cubicBezTo>
                  <a:cubicBezTo>
                    <a:pt x="603431" y="298269"/>
                    <a:pt x="636451" y="320403"/>
                    <a:pt x="674914" y="335280"/>
                  </a:cubicBezTo>
                  <a:cubicBezTo>
                    <a:pt x="713377" y="350157"/>
                    <a:pt x="761637" y="359229"/>
                    <a:pt x="803366" y="370115"/>
                  </a:cubicBezTo>
                  <a:cubicBezTo>
                    <a:pt x="845095" y="381001"/>
                    <a:pt x="885372" y="391887"/>
                    <a:pt x="925286" y="400595"/>
                  </a:cubicBezTo>
                  <a:cubicBezTo>
                    <a:pt x="965200" y="409303"/>
                    <a:pt x="1002574" y="416198"/>
                    <a:pt x="1042851" y="422366"/>
                  </a:cubicBezTo>
                  <a:cubicBezTo>
                    <a:pt x="1083128" y="428534"/>
                    <a:pt x="1114334" y="428897"/>
                    <a:pt x="1166948" y="437606"/>
                  </a:cubicBezTo>
                  <a:cubicBezTo>
                    <a:pt x="1219562" y="446315"/>
                    <a:pt x="1295037" y="465183"/>
                    <a:pt x="1358537" y="474617"/>
                  </a:cubicBezTo>
                  <a:cubicBezTo>
                    <a:pt x="1422037" y="484051"/>
                    <a:pt x="1547948" y="494212"/>
                    <a:pt x="1547948" y="494212"/>
                  </a:cubicBezTo>
                  <a:lnTo>
                    <a:pt x="1752600" y="513806"/>
                  </a:lnTo>
                  <a:lnTo>
                    <a:pt x="1752600" y="51380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20442" y="5702356"/>
              <a:ext cx="2889046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ru-RU" sz="1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ЧЖЭНЧЖОУ </a:t>
              </a:r>
              <a:r>
                <a:rPr lang="ru-RU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-ГАМБУРГ-ЧЖЭНЧЖОУ»</a:t>
              </a:r>
              <a:endPara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25" name="Полилиния 4124"/>
            <p:cNvSpPr/>
            <p:nvPr/>
          </p:nvSpPr>
          <p:spPr>
            <a:xfrm>
              <a:off x="1092868" y="2781795"/>
              <a:ext cx="302795" cy="21563"/>
            </a:xfrm>
            <a:custGeom>
              <a:avLst/>
              <a:gdLst>
                <a:gd name="connsiteX0" fmla="*/ 0 w 302795"/>
                <a:gd name="connsiteY0" fmla="*/ 21563 h 21563"/>
                <a:gd name="connsiteX1" fmla="*/ 302795 w 302795"/>
                <a:gd name="connsiteY1" fmla="*/ 1510 h 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795" h="21563">
                  <a:moveTo>
                    <a:pt x="0" y="21563"/>
                  </a:moveTo>
                  <a:cubicBezTo>
                    <a:pt x="99428" y="8528"/>
                    <a:pt x="198856" y="-4506"/>
                    <a:pt x="302795" y="1510"/>
                  </a:cubicBezTo>
                </a:path>
              </a:pathLst>
            </a:custGeom>
            <a:noFill/>
            <a:ln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1414438" y="2705032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1878964" y="2650195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2261234" y="2671691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3409917" y="2835578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6" name="Полилиния 4125"/>
            <p:cNvSpPr/>
            <p:nvPr/>
          </p:nvSpPr>
          <p:spPr>
            <a:xfrm>
              <a:off x="4832985" y="3237474"/>
              <a:ext cx="1587404" cy="1048889"/>
            </a:xfrm>
            <a:custGeom>
              <a:avLst/>
              <a:gdLst>
                <a:gd name="connsiteX0" fmla="*/ 0 w 1587404"/>
                <a:gd name="connsiteY0" fmla="*/ 0 h 1048889"/>
                <a:gd name="connsiteX1" fmla="*/ 144780 w 1587404"/>
                <a:gd name="connsiteY1" fmla="*/ 70485 h 1048889"/>
                <a:gd name="connsiteX2" fmla="*/ 285750 w 1587404"/>
                <a:gd name="connsiteY2" fmla="*/ 142875 h 1048889"/>
                <a:gd name="connsiteX3" fmla="*/ 411480 w 1587404"/>
                <a:gd name="connsiteY3" fmla="*/ 215265 h 1048889"/>
                <a:gd name="connsiteX4" fmla="*/ 584835 w 1587404"/>
                <a:gd name="connsiteY4" fmla="*/ 302895 h 1048889"/>
                <a:gd name="connsiteX5" fmla="*/ 649605 w 1587404"/>
                <a:gd name="connsiteY5" fmla="*/ 348615 h 1048889"/>
                <a:gd name="connsiteX6" fmla="*/ 729615 w 1587404"/>
                <a:gd name="connsiteY6" fmla="*/ 384810 h 1048889"/>
                <a:gd name="connsiteX7" fmla="*/ 868680 w 1587404"/>
                <a:gd name="connsiteY7" fmla="*/ 438150 h 1048889"/>
                <a:gd name="connsiteX8" fmla="*/ 1000125 w 1587404"/>
                <a:gd name="connsiteY8" fmla="*/ 502920 h 1048889"/>
                <a:gd name="connsiteX9" fmla="*/ 1091565 w 1587404"/>
                <a:gd name="connsiteY9" fmla="*/ 531495 h 1048889"/>
                <a:gd name="connsiteX10" fmla="*/ 1373505 w 1587404"/>
                <a:gd name="connsiteY10" fmla="*/ 632460 h 1048889"/>
                <a:gd name="connsiteX11" fmla="*/ 1516380 w 1587404"/>
                <a:gd name="connsiteY11" fmla="*/ 737235 h 1048889"/>
                <a:gd name="connsiteX12" fmla="*/ 1583055 w 1587404"/>
                <a:gd name="connsiteY12" fmla="*/ 1026795 h 1048889"/>
                <a:gd name="connsiteX13" fmla="*/ 1581150 w 1587404"/>
                <a:gd name="connsiteY13" fmla="*/ 1028700 h 104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7404" h="1048889">
                  <a:moveTo>
                    <a:pt x="0" y="0"/>
                  </a:moveTo>
                  <a:lnTo>
                    <a:pt x="144780" y="70485"/>
                  </a:lnTo>
                  <a:cubicBezTo>
                    <a:pt x="192405" y="94298"/>
                    <a:pt x="241300" y="118745"/>
                    <a:pt x="285750" y="142875"/>
                  </a:cubicBezTo>
                  <a:cubicBezTo>
                    <a:pt x="330200" y="167005"/>
                    <a:pt x="361633" y="188595"/>
                    <a:pt x="411480" y="215265"/>
                  </a:cubicBezTo>
                  <a:cubicBezTo>
                    <a:pt x="461328" y="241935"/>
                    <a:pt x="545148" y="280670"/>
                    <a:pt x="584835" y="302895"/>
                  </a:cubicBezTo>
                  <a:cubicBezTo>
                    <a:pt x="624522" y="325120"/>
                    <a:pt x="625475" y="334963"/>
                    <a:pt x="649605" y="348615"/>
                  </a:cubicBezTo>
                  <a:cubicBezTo>
                    <a:pt x="673735" y="362267"/>
                    <a:pt x="693103" y="369888"/>
                    <a:pt x="729615" y="384810"/>
                  </a:cubicBezTo>
                  <a:cubicBezTo>
                    <a:pt x="766128" y="399733"/>
                    <a:pt x="823595" y="418465"/>
                    <a:pt x="868680" y="438150"/>
                  </a:cubicBezTo>
                  <a:cubicBezTo>
                    <a:pt x="913765" y="457835"/>
                    <a:pt x="962978" y="487363"/>
                    <a:pt x="1000125" y="502920"/>
                  </a:cubicBezTo>
                  <a:cubicBezTo>
                    <a:pt x="1037273" y="518478"/>
                    <a:pt x="1029335" y="509905"/>
                    <a:pt x="1091565" y="531495"/>
                  </a:cubicBezTo>
                  <a:cubicBezTo>
                    <a:pt x="1153795" y="553085"/>
                    <a:pt x="1302703" y="598170"/>
                    <a:pt x="1373505" y="632460"/>
                  </a:cubicBezTo>
                  <a:cubicBezTo>
                    <a:pt x="1444307" y="666750"/>
                    <a:pt x="1481455" y="671513"/>
                    <a:pt x="1516380" y="737235"/>
                  </a:cubicBezTo>
                  <a:cubicBezTo>
                    <a:pt x="1551305" y="802957"/>
                    <a:pt x="1572260" y="978218"/>
                    <a:pt x="1583055" y="1026795"/>
                  </a:cubicBezTo>
                  <a:cubicBezTo>
                    <a:pt x="1593850" y="1075372"/>
                    <a:pt x="1581150" y="1028700"/>
                    <a:pt x="1581150" y="1028700"/>
                  </a:cubicBezTo>
                </a:path>
              </a:pathLst>
            </a:custGeom>
            <a:noFill/>
            <a:ln>
              <a:solidFill>
                <a:srgbClr val="7E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0897" y="6229524"/>
              <a:ext cx="2889046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7E007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«ЧУНЦИНЬ-ДУЙСБУРГ-ЧУНЦИНЬ»</a:t>
              </a:r>
              <a:endParaRPr lang="ru-RU" sz="1000" b="1" dirty="0">
                <a:solidFill>
                  <a:srgbClr val="7E00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28" name="Полилиния 4127"/>
            <p:cNvSpPr/>
            <p:nvPr/>
          </p:nvSpPr>
          <p:spPr>
            <a:xfrm>
              <a:off x="1630680" y="2764536"/>
              <a:ext cx="234696" cy="64008"/>
            </a:xfrm>
            <a:custGeom>
              <a:avLst/>
              <a:gdLst>
                <a:gd name="connsiteX0" fmla="*/ 0 w 234696"/>
                <a:gd name="connsiteY0" fmla="*/ 64008 h 64008"/>
                <a:gd name="connsiteX1" fmla="*/ 234696 w 234696"/>
                <a:gd name="connsiteY1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696" h="64008">
                  <a:moveTo>
                    <a:pt x="0" y="64008"/>
                  </a:moveTo>
                  <a:lnTo>
                    <a:pt x="234696" y="0"/>
                  </a:lnTo>
                </a:path>
              </a:pathLst>
            </a:custGeom>
            <a:noFill/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1884426" y="2668774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2256401" y="2681308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3408587" y="2847352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9" name="Полилиния 4128"/>
            <p:cNvSpPr/>
            <p:nvPr/>
          </p:nvSpPr>
          <p:spPr>
            <a:xfrm>
              <a:off x="4818291" y="3259182"/>
              <a:ext cx="1503045" cy="830580"/>
            </a:xfrm>
            <a:custGeom>
              <a:avLst/>
              <a:gdLst>
                <a:gd name="connsiteX0" fmla="*/ 0 w 1503045"/>
                <a:gd name="connsiteY0" fmla="*/ 0 h 830580"/>
                <a:gd name="connsiteX1" fmla="*/ 156210 w 1503045"/>
                <a:gd name="connsiteY1" fmla="*/ 78105 h 830580"/>
                <a:gd name="connsiteX2" fmla="*/ 234315 w 1503045"/>
                <a:gd name="connsiteY2" fmla="*/ 116205 h 830580"/>
                <a:gd name="connsiteX3" fmla="*/ 291465 w 1503045"/>
                <a:gd name="connsiteY3" fmla="*/ 148590 h 830580"/>
                <a:gd name="connsiteX4" fmla="*/ 356235 w 1503045"/>
                <a:gd name="connsiteY4" fmla="*/ 184785 h 830580"/>
                <a:gd name="connsiteX5" fmla="*/ 462915 w 1503045"/>
                <a:gd name="connsiteY5" fmla="*/ 243840 h 830580"/>
                <a:gd name="connsiteX6" fmla="*/ 592455 w 1503045"/>
                <a:gd name="connsiteY6" fmla="*/ 304800 h 830580"/>
                <a:gd name="connsiteX7" fmla="*/ 615315 w 1503045"/>
                <a:gd name="connsiteY7" fmla="*/ 321945 h 830580"/>
                <a:gd name="connsiteX8" fmla="*/ 645795 w 1503045"/>
                <a:gd name="connsiteY8" fmla="*/ 348615 h 830580"/>
                <a:gd name="connsiteX9" fmla="*/ 670560 w 1503045"/>
                <a:gd name="connsiteY9" fmla="*/ 360045 h 830580"/>
                <a:gd name="connsiteX10" fmla="*/ 718185 w 1503045"/>
                <a:gd name="connsiteY10" fmla="*/ 377190 h 830580"/>
                <a:gd name="connsiteX11" fmla="*/ 807720 w 1503045"/>
                <a:gd name="connsiteY11" fmla="*/ 417195 h 830580"/>
                <a:gd name="connsiteX12" fmla="*/ 902970 w 1503045"/>
                <a:gd name="connsiteY12" fmla="*/ 453390 h 830580"/>
                <a:gd name="connsiteX13" fmla="*/ 954405 w 1503045"/>
                <a:gd name="connsiteY13" fmla="*/ 480060 h 830580"/>
                <a:gd name="connsiteX14" fmla="*/ 1038225 w 1503045"/>
                <a:gd name="connsiteY14" fmla="*/ 516255 h 830580"/>
                <a:gd name="connsiteX15" fmla="*/ 1123950 w 1503045"/>
                <a:gd name="connsiteY15" fmla="*/ 539115 h 830580"/>
                <a:gd name="connsiteX16" fmla="*/ 1203960 w 1503045"/>
                <a:gd name="connsiteY16" fmla="*/ 569595 h 830580"/>
                <a:gd name="connsiteX17" fmla="*/ 1278255 w 1503045"/>
                <a:gd name="connsiteY17" fmla="*/ 586740 h 830580"/>
                <a:gd name="connsiteX18" fmla="*/ 1346835 w 1503045"/>
                <a:gd name="connsiteY18" fmla="*/ 621030 h 830580"/>
                <a:gd name="connsiteX19" fmla="*/ 1388745 w 1503045"/>
                <a:gd name="connsiteY19" fmla="*/ 636270 h 830580"/>
                <a:gd name="connsiteX20" fmla="*/ 1455420 w 1503045"/>
                <a:gd name="connsiteY20" fmla="*/ 674370 h 830580"/>
                <a:gd name="connsiteX21" fmla="*/ 1503045 w 1503045"/>
                <a:gd name="connsiteY21" fmla="*/ 830580 h 8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3045" h="830580">
                  <a:moveTo>
                    <a:pt x="0" y="0"/>
                  </a:moveTo>
                  <a:lnTo>
                    <a:pt x="156210" y="78105"/>
                  </a:lnTo>
                  <a:cubicBezTo>
                    <a:pt x="195262" y="97472"/>
                    <a:pt x="211772" y="104457"/>
                    <a:pt x="234315" y="116205"/>
                  </a:cubicBezTo>
                  <a:cubicBezTo>
                    <a:pt x="256858" y="127953"/>
                    <a:pt x="291465" y="148590"/>
                    <a:pt x="291465" y="148590"/>
                  </a:cubicBezTo>
                  <a:lnTo>
                    <a:pt x="356235" y="184785"/>
                  </a:lnTo>
                  <a:cubicBezTo>
                    <a:pt x="384810" y="200660"/>
                    <a:pt x="423545" y="223838"/>
                    <a:pt x="462915" y="243840"/>
                  </a:cubicBezTo>
                  <a:cubicBezTo>
                    <a:pt x="502285" y="263842"/>
                    <a:pt x="567055" y="291783"/>
                    <a:pt x="592455" y="304800"/>
                  </a:cubicBezTo>
                  <a:cubicBezTo>
                    <a:pt x="617855" y="317817"/>
                    <a:pt x="606425" y="314643"/>
                    <a:pt x="615315" y="321945"/>
                  </a:cubicBezTo>
                  <a:cubicBezTo>
                    <a:pt x="624205" y="329248"/>
                    <a:pt x="636587" y="342265"/>
                    <a:pt x="645795" y="348615"/>
                  </a:cubicBezTo>
                  <a:cubicBezTo>
                    <a:pt x="655003" y="354965"/>
                    <a:pt x="658495" y="355282"/>
                    <a:pt x="670560" y="360045"/>
                  </a:cubicBezTo>
                  <a:cubicBezTo>
                    <a:pt x="682625" y="364808"/>
                    <a:pt x="695325" y="367665"/>
                    <a:pt x="718185" y="377190"/>
                  </a:cubicBezTo>
                  <a:cubicBezTo>
                    <a:pt x="741045" y="386715"/>
                    <a:pt x="776923" y="404495"/>
                    <a:pt x="807720" y="417195"/>
                  </a:cubicBezTo>
                  <a:cubicBezTo>
                    <a:pt x="838517" y="429895"/>
                    <a:pt x="878523" y="442913"/>
                    <a:pt x="902970" y="453390"/>
                  </a:cubicBezTo>
                  <a:cubicBezTo>
                    <a:pt x="927417" y="463867"/>
                    <a:pt x="931863" y="469583"/>
                    <a:pt x="954405" y="480060"/>
                  </a:cubicBezTo>
                  <a:cubicBezTo>
                    <a:pt x="976947" y="490537"/>
                    <a:pt x="1009968" y="506413"/>
                    <a:pt x="1038225" y="516255"/>
                  </a:cubicBezTo>
                  <a:cubicBezTo>
                    <a:pt x="1066482" y="526097"/>
                    <a:pt x="1096327" y="530225"/>
                    <a:pt x="1123950" y="539115"/>
                  </a:cubicBezTo>
                  <a:cubicBezTo>
                    <a:pt x="1151573" y="548005"/>
                    <a:pt x="1178243" y="561658"/>
                    <a:pt x="1203960" y="569595"/>
                  </a:cubicBezTo>
                  <a:cubicBezTo>
                    <a:pt x="1229677" y="577532"/>
                    <a:pt x="1254443" y="578168"/>
                    <a:pt x="1278255" y="586740"/>
                  </a:cubicBezTo>
                  <a:cubicBezTo>
                    <a:pt x="1302067" y="595312"/>
                    <a:pt x="1328420" y="612775"/>
                    <a:pt x="1346835" y="621030"/>
                  </a:cubicBezTo>
                  <a:cubicBezTo>
                    <a:pt x="1365250" y="629285"/>
                    <a:pt x="1370648" y="627380"/>
                    <a:pt x="1388745" y="636270"/>
                  </a:cubicBezTo>
                  <a:cubicBezTo>
                    <a:pt x="1406842" y="645160"/>
                    <a:pt x="1436370" y="641985"/>
                    <a:pt x="1455420" y="674370"/>
                  </a:cubicBezTo>
                  <a:cubicBezTo>
                    <a:pt x="1474470" y="706755"/>
                    <a:pt x="1496378" y="804228"/>
                    <a:pt x="1503045" y="830580"/>
                  </a:cubicBezTo>
                </a:path>
              </a:pathLst>
            </a:custGeom>
            <a:noFill/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549" y="5070891"/>
              <a:ext cx="2889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99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«ЧЕНДУ-ЛОДЗЬ-ЧЕНДУ»</a:t>
              </a:r>
              <a:endParaRPr lang="ru-RU" sz="1000" b="1" dirty="0">
                <a:solidFill>
                  <a:srgbClr val="FF99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1419896" y="2716629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1898042" y="2658506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2251055" y="2693815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3408844" y="2858489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0484" y="5257634"/>
              <a:ext cx="2889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66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«ХЭФЭЙ-ГАМБУРГ-ХЭФЭЙ»</a:t>
              </a:r>
              <a:endParaRPr lang="ru-RU" sz="1000" b="1" dirty="0">
                <a:solidFill>
                  <a:srgbClr val="66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1099701" y="2725822"/>
              <a:ext cx="268705" cy="68179"/>
            </a:xfrm>
            <a:custGeom>
              <a:avLst/>
              <a:gdLst>
                <a:gd name="connsiteX0" fmla="*/ 0 w 268705"/>
                <a:gd name="connsiteY0" fmla="*/ 0 h 68179"/>
                <a:gd name="connsiteX1" fmla="*/ 268705 w 268705"/>
                <a:gd name="connsiteY1" fmla="*/ 68179 h 6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05" h="68179">
                  <a:moveTo>
                    <a:pt x="0" y="0"/>
                  </a:moveTo>
                  <a:cubicBezTo>
                    <a:pt x="105276" y="28742"/>
                    <a:pt x="210552" y="57484"/>
                    <a:pt x="268705" y="68179"/>
                  </a:cubicBezTo>
                </a:path>
              </a:pathLst>
            </a:cu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0" name="Полилиния 4129"/>
            <p:cNvSpPr/>
            <p:nvPr/>
          </p:nvSpPr>
          <p:spPr>
            <a:xfrm>
              <a:off x="4841631" y="3256085"/>
              <a:ext cx="1778977" cy="665409"/>
            </a:xfrm>
            <a:custGeom>
              <a:avLst/>
              <a:gdLst>
                <a:gd name="connsiteX0" fmla="*/ 0 w 1778977"/>
                <a:gd name="connsiteY0" fmla="*/ 0 h 665409"/>
                <a:gd name="connsiteX1" fmla="*/ 52754 w 1778977"/>
                <a:gd name="connsiteY1" fmla="*/ 32238 h 665409"/>
                <a:gd name="connsiteX2" fmla="*/ 140677 w 1778977"/>
                <a:gd name="connsiteY2" fmla="*/ 76200 h 665409"/>
                <a:gd name="connsiteX3" fmla="*/ 249115 w 1778977"/>
                <a:gd name="connsiteY3" fmla="*/ 126023 h 665409"/>
                <a:gd name="connsiteX4" fmla="*/ 360484 w 1778977"/>
                <a:gd name="connsiteY4" fmla="*/ 193430 h 665409"/>
                <a:gd name="connsiteX5" fmla="*/ 603738 w 1778977"/>
                <a:gd name="connsiteY5" fmla="*/ 313592 h 665409"/>
                <a:gd name="connsiteX6" fmla="*/ 715107 w 1778977"/>
                <a:gd name="connsiteY6" fmla="*/ 372207 h 665409"/>
                <a:gd name="connsiteX7" fmla="*/ 888023 w 1778977"/>
                <a:gd name="connsiteY7" fmla="*/ 424961 h 665409"/>
                <a:gd name="connsiteX8" fmla="*/ 1040423 w 1778977"/>
                <a:gd name="connsiteY8" fmla="*/ 468923 h 665409"/>
                <a:gd name="connsiteX9" fmla="*/ 1175238 w 1778977"/>
                <a:gd name="connsiteY9" fmla="*/ 501161 h 665409"/>
                <a:gd name="connsiteX10" fmla="*/ 1312984 w 1778977"/>
                <a:gd name="connsiteY10" fmla="*/ 542192 h 665409"/>
                <a:gd name="connsiteX11" fmla="*/ 1453661 w 1778977"/>
                <a:gd name="connsiteY11" fmla="*/ 586153 h 665409"/>
                <a:gd name="connsiteX12" fmla="*/ 1600200 w 1778977"/>
                <a:gd name="connsiteY12" fmla="*/ 624253 h 665409"/>
                <a:gd name="connsiteX13" fmla="*/ 1688123 w 1778977"/>
                <a:gd name="connsiteY13" fmla="*/ 638907 h 665409"/>
                <a:gd name="connsiteX14" fmla="*/ 1778977 w 1778977"/>
                <a:gd name="connsiteY14" fmla="*/ 665284 h 66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78977" h="665409">
                  <a:moveTo>
                    <a:pt x="0" y="0"/>
                  </a:moveTo>
                  <a:cubicBezTo>
                    <a:pt x="14654" y="9769"/>
                    <a:pt x="29308" y="19538"/>
                    <a:pt x="52754" y="32238"/>
                  </a:cubicBezTo>
                  <a:cubicBezTo>
                    <a:pt x="76200" y="44938"/>
                    <a:pt x="107950" y="60569"/>
                    <a:pt x="140677" y="76200"/>
                  </a:cubicBezTo>
                  <a:cubicBezTo>
                    <a:pt x="173404" y="91831"/>
                    <a:pt x="212481" y="106485"/>
                    <a:pt x="249115" y="126023"/>
                  </a:cubicBezTo>
                  <a:cubicBezTo>
                    <a:pt x="285749" y="145561"/>
                    <a:pt x="301380" y="162169"/>
                    <a:pt x="360484" y="193430"/>
                  </a:cubicBezTo>
                  <a:cubicBezTo>
                    <a:pt x="419588" y="224692"/>
                    <a:pt x="544634" y="283796"/>
                    <a:pt x="603738" y="313592"/>
                  </a:cubicBezTo>
                  <a:cubicBezTo>
                    <a:pt x="662842" y="343388"/>
                    <a:pt x="667726" y="353645"/>
                    <a:pt x="715107" y="372207"/>
                  </a:cubicBezTo>
                  <a:cubicBezTo>
                    <a:pt x="762488" y="390769"/>
                    <a:pt x="888023" y="424961"/>
                    <a:pt x="888023" y="424961"/>
                  </a:cubicBezTo>
                  <a:cubicBezTo>
                    <a:pt x="942242" y="441080"/>
                    <a:pt x="992554" y="456223"/>
                    <a:pt x="1040423" y="468923"/>
                  </a:cubicBezTo>
                  <a:cubicBezTo>
                    <a:pt x="1088292" y="481623"/>
                    <a:pt x="1129811" y="488950"/>
                    <a:pt x="1175238" y="501161"/>
                  </a:cubicBezTo>
                  <a:cubicBezTo>
                    <a:pt x="1220665" y="513372"/>
                    <a:pt x="1312984" y="542192"/>
                    <a:pt x="1312984" y="542192"/>
                  </a:cubicBezTo>
                  <a:cubicBezTo>
                    <a:pt x="1359388" y="556357"/>
                    <a:pt x="1405792" y="572476"/>
                    <a:pt x="1453661" y="586153"/>
                  </a:cubicBezTo>
                  <a:cubicBezTo>
                    <a:pt x="1501530" y="599830"/>
                    <a:pt x="1561123" y="615461"/>
                    <a:pt x="1600200" y="624253"/>
                  </a:cubicBezTo>
                  <a:cubicBezTo>
                    <a:pt x="1639277" y="633045"/>
                    <a:pt x="1658327" y="632069"/>
                    <a:pt x="1688123" y="638907"/>
                  </a:cubicBezTo>
                  <a:cubicBezTo>
                    <a:pt x="1717919" y="645745"/>
                    <a:pt x="1768231" y="667238"/>
                    <a:pt x="1778977" y="665284"/>
                  </a:cubicBezTo>
                </a:path>
              </a:pathLst>
            </a:custGeom>
            <a:noFill/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1" name="Полилиния 4130"/>
            <p:cNvSpPr/>
            <p:nvPr/>
          </p:nvSpPr>
          <p:spPr>
            <a:xfrm>
              <a:off x="518746" y="2784231"/>
              <a:ext cx="879231" cy="709246"/>
            </a:xfrm>
            <a:custGeom>
              <a:avLst/>
              <a:gdLst>
                <a:gd name="connsiteX0" fmla="*/ 0 w 879231"/>
                <a:gd name="connsiteY0" fmla="*/ 709246 h 709246"/>
                <a:gd name="connsiteX1" fmla="*/ 187569 w 879231"/>
                <a:gd name="connsiteY1" fmla="*/ 483577 h 709246"/>
                <a:gd name="connsiteX2" fmla="*/ 410308 w 879231"/>
                <a:gd name="connsiteY2" fmla="*/ 193431 h 709246"/>
                <a:gd name="connsiteX3" fmla="*/ 879231 w 879231"/>
                <a:gd name="connsiteY3" fmla="*/ 0 h 70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9231" h="709246">
                  <a:moveTo>
                    <a:pt x="0" y="709246"/>
                  </a:moveTo>
                  <a:cubicBezTo>
                    <a:pt x="59592" y="639396"/>
                    <a:pt x="119184" y="569546"/>
                    <a:pt x="187569" y="483577"/>
                  </a:cubicBezTo>
                  <a:cubicBezTo>
                    <a:pt x="255954" y="397608"/>
                    <a:pt x="295031" y="274027"/>
                    <a:pt x="410308" y="193431"/>
                  </a:cubicBezTo>
                  <a:cubicBezTo>
                    <a:pt x="525585" y="112835"/>
                    <a:pt x="604716" y="28331"/>
                    <a:pt x="879231" y="0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1413535" y="2727747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1904437" y="2669235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2248558" y="2702771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3398797" y="2866665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2" name="Полилиния 4131"/>
            <p:cNvSpPr/>
            <p:nvPr/>
          </p:nvSpPr>
          <p:spPr>
            <a:xfrm>
              <a:off x="4832684" y="3258553"/>
              <a:ext cx="1730542" cy="840205"/>
            </a:xfrm>
            <a:custGeom>
              <a:avLst/>
              <a:gdLst>
                <a:gd name="connsiteX0" fmla="*/ 0 w 1730542"/>
                <a:gd name="connsiteY0" fmla="*/ 0 h 840205"/>
                <a:gd name="connsiteX1" fmla="*/ 72190 w 1730542"/>
                <a:gd name="connsiteY1" fmla="*/ 48126 h 840205"/>
                <a:gd name="connsiteX2" fmla="*/ 118311 w 1730542"/>
                <a:gd name="connsiteY2" fmla="*/ 76200 h 840205"/>
                <a:gd name="connsiteX3" fmla="*/ 220579 w 1730542"/>
                <a:gd name="connsiteY3" fmla="*/ 122321 h 840205"/>
                <a:gd name="connsiteX4" fmla="*/ 1399674 w 1730542"/>
                <a:gd name="connsiteY4" fmla="*/ 673768 h 840205"/>
                <a:gd name="connsiteX5" fmla="*/ 1730542 w 1730542"/>
                <a:gd name="connsiteY5" fmla="*/ 840205 h 84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542" h="840205">
                  <a:moveTo>
                    <a:pt x="0" y="0"/>
                  </a:moveTo>
                  <a:lnTo>
                    <a:pt x="72190" y="48126"/>
                  </a:lnTo>
                  <a:cubicBezTo>
                    <a:pt x="91908" y="60826"/>
                    <a:pt x="93580" y="63834"/>
                    <a:pt x="118311" y="76200"/>
                  </a:cubicBezTo>
                  <a:cubicBezTo>
                    <a:pt x="143043" y="88566"/>
                    <a:pt x="220579" y="122321"/>
                    <a:pt x="220579" y="122321"/>
                  </a:cubicBezTo>
                  <a:lnTo>
                    <a:pt x="1399674" y="673768"/>
                  </a:lnTo>
                  <a:cubicBezTo>
                    <a:pt x="1651335" y="793415"/>
                    <a:pt x="1587500" y="719555"/>
                    <a:pt x="1730542" y="840205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3" name="Полилиния 4132"/>
            <p:cNvSpPr/>
            <p:nvPr/>
          </p:nvSpPr>
          <p:spPr>
            <a:xfrm>
              <a:off x="6563226" y="4098758"/>
              <a:ext cx="605590" cy="328465"/>
            </a:xfrm>
            <a:custGeom>
              <a:avLst/>
              <a:gdLst>
                <a:gd name="connsiteX0" fmla="*/ 0 w 605590"/>
                <a:gd name="connsiteY0" fmla="*/ 0 h 328465"/>
                <a:gd name="connsiteX1" fmla="*/ 383006 w 605590"/>
                <a:gd name="connsiteY1" fmla="*/ 248653 h 328465"/>
                <a:gd name="connsiteX2" fmla="*/ 605590 w 605590"/>
                <a:gd name="connsiteY2" fmla="*/ 296779 h 32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90" h="328465">
                  <a:moveTo>
                    <a:pt x="0" y="0"/>
                  </a:moveTo>
                  <a:cubicBezTo>
                    <a:pt x="141037" y="99595"/>
                    <a:pt x="282074" y="199190"/>
                    <a:pt x="383006" y="248653"/>
                  </a:cubicBezTo>
                  <a:cubicBezTo>
                    <a:pt x="483938" y="298116"/>
                    <a:pt x="452188" y="370974"/>
                    <a:pt x="605590" y="296779"/>
                  </a:cubicBezTo>
                </a:path>
              </a:pathLst>
            </a:cu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9235" y="3938607"/>
              <a:ext cx="2889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FF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«ИВУ-МАДРИД-ИВУ»</a:t>
              </a:r>
              <a:endParaRPr lang="ru-RU" sz="1000" b="1" dirty="0">
                <a:solidFill>
                  <a:srgbClr val="FF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1087023" y="2798191"/>
              <a:ext cx="302795" cy="21563"/>
            </a:xfrm>
            <a:custGeom>
              <a:avLst/>
              <a:gdLst>
                <a:gd name="connsiteX0" fmla="*/ 0 w 302795"/>
                <a:gd name="connsiteY0" fmla="*/ 21563 h 21563"/>
                <a:gd name="connsiteX1" fmla="*/ 302795 w 302795"/>
                <a:gd name="connsiteY1" fmla="*/ 1510 h 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795" h="21563">
                  <a:moveTo>
                    <a:pt x="0" y="21563"/>
                  </a:moveTo>
                  <a:cubicBezTo>
                    <a:pt x="99428" y="8528"/>
                    <a:pt x="198856" y="-4506"/>
                    <a:pt x="302795" y="1510"/>
                  </a:cubicBezTo>
                </a:path>
              </a:pathLst>
            </a:custGeom>
            <a:noFill/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1413005" y="2740099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1901242" y="2678022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2242365" y="2713990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3393339" y="2879439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4" name="Полилиния 4133"/>
            <p:cNvSpPr/>
            <p:nvPr/>
          </p:nvSpPr>
          <p:spPr>
            <a:xfrm>
              <a:off x="4819650" y="3272790"/>
              <a:ext cx="217170" cy="129540"/>
            </a:xfrm>
            <a:custGeom>
              <a:avLst/>
              <a:gdLst>
                <a:gd name="connsiteX0" fmla="*/ 0 w 217170"/>
                <a:gd name="connsiteY0" fmla="*/ 0 h 129540"/>
                <a:gd name="connsiteX1" fmla="*/ 217170 w 217170"/>
                <a:gd name="connsiteY1" fmla="*/ 12954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170" h="129540">
                  <a:moveTo>
                    <a:pt x="0" y="0"/>
                  </a:moveTo>
                  <a:lnTo>
                    <a:pt x="217170" y="129540"/>
                  </a:lnTo>
                </a:path>
              </a:pathLst>
            </a:custGeom>
            <a:noFill/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1307" y="5465586"/>
              <a:ext cx="2889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00FF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«УРУМЧИ-ДУЙСБУРГ-</a:t>
              </a:r>
              <a:r>
                <a:rPr lang="ru-RU" sz="1000" b="1" dirty="0">
                  <a:solidFill>
                    <a:srgbClr val="00FF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УРУМЧИ</a:t>
              </a:r>
              <a:r>
                <a:rPr lang="ru-RU" sz="1000" b="1" dirty="0" smtClean="0">
                  <a:solidFill>
                    <a:srgbClr val="00FF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endParaRPr lang="ru-RU" sz="1000" b="1" dirty="0">
                <a:solidFill>
                  <a:srgbClr val="00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523200" y="2799121"/>
              <a:ext cx="879231" cy="709246"/>
            </a:xfrm>
            <a:custGeom>
              <a:avLst/>
              <a:gdLst>
                <a:gd name="connsiteX0" fmla="*/ 0 w 879231"/>
                <a:gd name="connsiteY0" fmla="*/ 709246 h 709246"/>
                <a:gd name="connsiteX1" fmla="*/ 187569 w 879231"/>
                <a:gd name="connsiteY1" fmla="*/ 483577 h 709246"/>
                <a:gd name="connsiteX2" fmla="*/ 410308 w 879231"/>
                <a:gd name="connsiteY2" fmla="*/ 193431 h 709246"/>
                <a:gd name="connsiteX3" fmla="*/ 879231 w 879231"/>
                <a:gd name="connsiteY3" fmla="*/ 0 h 70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9231" h="709246">
                  <a:moveTo>
                    <a:pt x="0" y="709246"/>
                  </a:moveTo>
                  <a:cubicBezTo>
                    <a:pt x="59592" y="639396"/>
                    <a:pt x="119184" y="569546"/>
                    <a:pt x="187569" y="483577"/>
                  </a:cubicBezTo>
                  <a:cubicBezTo>
                    <a:pt x="255954" y="397608"/>
                    <a:pt x="295031" y="274027"/>
                    <a:pt x="410308" y="193431"/>
                  </a:cubicBezTo>
                  <a:cubicBezTo>
                    <a:pt x="525585" y="112835"/>
                    <a:pt x="604716" y="28331"/>
                    <a:pt x="879231" y="0"/>
                  </a:cubicBez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1414409" y="2747876"/>
              <a:ext cx="457200" cy="60930"/>
            </a:xfrm>
            <a:custGeom>
              <a:avLst/>
              <a:gdLst>
                <a:gd name="connsiteX0" fmla="*/ 0 w 457200"/>
                <a:gd name="connsiteY0" fmla="*/ 60930 h 60930"/>
                <a:gd name="connsiteX1" fmla="*/ 117475 w 457200"/>
                <a:gd name="connsiteY1" fmla="*/ 32355 h 60930"/>
                <a:gd name="connsiteX2" fmla="*/ 209550 w 457200"/>
                <a:gd name="connsiteY2" fmla="*/ 16480 h 60930"/>
                <a:gd name="connsiteX3" fmla="*/ 368300 w 457200"/>
                <a:gd name="connsiteY3" fmla="*/ 605 h 60930"/>
                <a:gd name="connsiteX4" fmla="*/ 457200 w 457200"/>
                <a:gd name="connsiteY4" fmla="*/ 38705 h 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60930">
                  <a:moveTo>
                    <a:pt x="0" y="60930"/>
                  </a:moveTo>
                  <a:cubicBezTo>
                    <a:pt x="41275" y="50346"/>
                    <a:pt x="82550" y="39763"/>
                    <a:pt x="117475" y="32355"/>
                  </a:cubicBezTo>
                  <a:cubicBezTo>
                    <a:pt x="152400" y="24947"/>
                    <a:pt x="167746" y="21772"/>
                    <a:pt x="209550" y="16480"/>
                  </a:cubicBezTo>
                  <a:cubicBezTo>
                    <a:pt x="251354" y="11188"/>
                    <a:pt x="327025" y="-3099"/>
                    <a:pt x="368300" y="605"/>
                  </a:cubicBezTo>
                  <a:cubicBezTo>
                    <a:pt x="409575" y="4309"/>
                    <a:pt x="433387" y="21507"/>
                    <a:pt x="457200" y="38705"/>
                  </a:cubicBez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1904226" y="2688872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2238910" y="2724889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3392953" y="2888964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66"/>
                </a:solidFill>
              </a:endParaRPr>
            </a:p>
          </p:txBody>
        </p:sp>
        <p:sp>
          <p:nvSpPr>
            <p:cNvPr id="4135" name="Полилиния 4134"/>
            <p:cNvSpPr/>
            <p:nvPr/>
          </p:nvSpPr>
          <p:spPr>
            <a:xfrm>
              <a:off x="4825365" y="3289935"/>
              <a:ext cx="1354455" cy="664845"/>
            </a:xfrm>
            <a:custGeom>
              <a:avLst/>
              <a:gdLst>
                <a:gd name="connsiteX0" fmla="*/ 0 w 1354455"/>
                <a:gd name="connsiteY0" fmla="*/ 0 h 664845"/>
                <a:gd name="connsiteX1" fmla="*/ 1354455 w 1354455"/>
                <a:gd name="connsiteY1" fmla="*/ 664845 h 66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4455" h="664845">
                  <a:moveTo>
                    <a:pt x="0" y="0"/>
                  </a:moveTo>
                  <a:lnTo>
                    <a:pt x="1354455" y="664845"/>
                  </a:lnTo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539" y="4526207"/>
              <a:ext cx="18987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«СИАНЬ-МАДРИД»</a:t>
              </a:r>
              <a:endParaRPr lang="ru-RU" sz="1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36" name="Полилиния 4135"/>
            <p:cNvSpPr/>
            <p:nvPr/>
          </p:nvSpPr>
          <p:spPr>
            <a:xfrm>
              <a:off x="2060575" y="2602684"/>
              <a:ext cx="180975" cy="10341"/>
            </a:xfrm>
            <a:custGeom>
              <a:avLst/>
              <a:gdLst>
                <a:gd name="connsiteX0" fmla="*/ 0 w 180975"/>
                <a:gd name="connsiteY0" fmla="*/ 3991 h 10341"/>
                <a:gd name="connsiteX1" fmla="*/ 180975 w 180975"/>
                <a:gd name="connsiteY1" fmla="*/ 10341 h 1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10341">
                  <a:moveTo>
                    <a:pt x="0" y="3991"/>
                  </a:moveTo>
                  <a:cubicBezTo>
                    <a:pt x="69056" y="-243"/>
                    <a:pt x="138113" y="-4476"/>
                    <a:pt x="180975" y="10341"/>
                  </a:cubicBezTo>
                </a:path>
              </a:pathLst>
            </a:cu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2266946" y="2640999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3419571" y="2810550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7" name="Полилиния 4136"/>
            <p:cNvSpPr/>
            <p:nvPr/>
          </p:nvSpPr>
          <p:spPr>
            <a:xfrm>
              <a:off x="4853517" y="3213100"/>
              <a:ext cx="1039837" cy="639233"/>
            </a:xfrm>
            <a:custGeom>
              <a:avLst/>
              <a:gdLst>
                <a:gd name="connsiteX0" fmla="*/ 0 w 1039837"/>
                <a:gd name="connsiteY0" fmla="*/ 0 h 639233"/>
                <a:gd name="connsiteX1" fmla="*/ 452966 w 1039837"/>
                <a:gd name="connsiteY1" fmla="*/ 203200 h 639233"/>
                <a:gd name="connsiteX2" fmla="*/ 622300 w 1039837"/>
                <a:gd name="connsiteY2" fmla="*/ 294217 h 639233"/>
                <a:gd name="connsiteX3" fmla="*/ 889000 w 1039837"/>
                <a:gd name="connsiteY3" fmla="*/ 372533 h 639233"/>
                <a:gd name="connsiteX4" fmla="*/ 937683 w 1039837"/>
                <a:gd name="connsiteY4" fmla="*/ 391583 h 639233"/>
                <a:gd name="connsiteX5" fmla="*/ 963083 w 1039837"/>
                <a:gd name="connsiteY5" fmla="*/ 448733 h 639233"/>
                <a:gd name="connsiteX6" fmla="*/ 969433 w 1039837"/>
                <a:gd name="connsiteY6" fmla="*/ 639233 h 6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837" h="639233">
                  <a:moveTo>
                    <a:pt x="0" y="0"/>
                  </a:moveTo>
                  <a:lnTo>
                    <a:pt x="452966" y="203200"/>
                  </a:lnTo>
                  <a:cubicBezTo>
                    <a:pt x="556683" y="252236"/>
                    <a:pt x="549628" y="265995"/>
                    <a:pt x="622300" y="294217"/>
                  </a:cubicBezTo>
                  <a:cubicBezTo>
                    <a:pt x="694972" y="322439"/>
                    <a:pt x="836436" y="356305"/>
                    <a:pt x="889000" y="372533"/>
                  </a:cubicBezTo>
                  <a:cubicBezTo>
                    <a:pt x="941564" y="388761"/>
                    <a:pt x="925336" y="378883"/>
                    <a:pt x="937683" y="391583"/>
                  </a:cubicBezTo>
                  <a:cubicBezTo>
                    <a:pt x="950030" y="404283"/>
                    <a:pt x="957791" y="407458"/>
                    <a:pt x="963083" y="448733"/>
                  </a:cubicBezTo>
                  <a:cubicBezTo>
                    <a:pt x="968375" y="490008"/>
                    <a:pt x="1128889" y="497769"/>
                    <a:pt x="969433" y="639233"/>
                  </a:cubicBezTo>
                </a:path>
              </a:pathLst>
            </a:cu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9837" y="4901670"/>
              <a:ext cx="19825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66FF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«ЛАНЧЬЖОУ-КОЛЯДИЧИ»</a:t>
              </a:r>
              <a:endParaRPr lang="ru-RU" sz="1000" b="1" dirty="0">
                <a:solidFill>
                  <a:srgbClr val="66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463723" y="3487007"/>
              <a:ext cx="69078" cy="7333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1053400" y="2761854"/>
              <a:ext cx="69078" cy="733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11280" y="2961606"/>
              <a:ext cx="639052" cy="153670"/>
            </a:xfrm>
            <a:prstGeom prst="rect">
              <a:avLst/>
            </a:prstGeom>
            <a:gradFill flip="none" rotWithShape="1">
              <a:gsLst>
                <a:gs pos="9000">
                  <a:schemeClr val="accent2">
                    <a:lumMod val="75000"/>
                  </a:schemeClr>
                </a:gs>
                <a:gs pos="19000">
                  <a:schemeClr val="accent4">
                    <a:lumMod val="60000"/>
                    <a:lumOff val="40000"/>
                  </a:schemeClr>
                </a:gs>
                <a:gs pos="31000">
                  <a:schemeClr val="accent4">
                    <a:lumMod val="75000"/>
                  </a:schemeClr>
                </a:gs>
                <a:gs pos="83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2925" y="2919313"/>
              <a:ext cx="7945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ПАРДУБИЦЕ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059075" y="2611065"/>
              <a:ext cx="180975" cy="10341"/>
            </a:xfrm>
            <a:custGeom>
              <a:avLst/>
              <a:gdLst>
                <a:gd name="connsiteX0" fmla="*/ 0 w 180975"/>
                <a:gd name="connsiteY0" fmla="*/ 3991 h 10341"/>
                <a:gd name="connsiteX1" fmla="*/ 180975 w 180975"/>
                <a:gd name="connsiteY1" fmla="*/ 10341 h 1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10341">
                  <a:moveTo>
                    <a:pt x="0" y="3991"/>
                  </a:moveTo>
                  <a:cubicBezTo>
                    <a:pt x="69056" y="-243"/>
                    <a:pt x="138113" y="-4476"/>
                    <a:pt x="180975" y="10341"/>
                  </a:cubicBezTo>
                </a:path>
              </a:pathLst>
            </a:custGeom>
            <a:noFill/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2272757" y="2629975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3427445" y="2803081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8" name="Полилиния 4137"/>
            <p:cNvSpPr/>
            <p:nvPr/>
          </p:nvSpPr>
          <p:spPr>
            <a:xfrm>
              <a:off x="4855029" y="3200400"/>
              <a:ext cx="1452154" cy="552994"/>
            </a:xfrm>
            <a:custGeom>
              <a:avLst/>
              <a:gdLst>
                <a:gd name="connsiteX0" fmla="*/ 0 w 1452154"/>
                <a:gd name="connsiteY0" fmla="*/ 0 h 552994"/>
                <a:gd name="connsiteX1" fmla="*/ 690154 w 1452154"/>
                <a:gd name="connsiteY1" fmla="*/ 300446 h 552994"/>
                <a:gd name="connsiteX2" fmla="*/ 1249680 w 1452154"/>
                <a:gd name="connsiteY2" fmla="*/ 452846 h 552994"/>
                <a:gd name="connsiteX3" fmla="*/ 1452154 w 1452154"/>
                <a:gd name="connsiteY3" fmla="*/ 552994 h 55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2154" h="552994">
                  <a:moveTo>
                    <a:pt x="0" y="0"/>
                  </a:moveTo>
                  <a:cubicBezTo>
                    <a:pt x="240937" y="112486"/>
                    <a:pt x="481874" y="224972"/>
                    <a:pt x="690154" y="300446"/>
                  </a:cubicBezTo>
                  <a:cubicBezTo>
                    <a:pt x="898434" y="375920"/>
                    <a:pt x="1122680" y="410755"/>
                    <a:pt x="1249680" y="452846"/>
                  </a:cubicBezTo>
                  <a:cubicBezTo>
                    <a:pt x="1376680" y="494937"/>
                    <a:pt x="1321526" y="517434"/>
                    <a:pt x="1452154" y="552994"/>
                  </a:cubicBezTo>
                </a:path>
              </a:pathLst>
            </a:custGeom>
            <a:noFill/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9" name="Полилиния 4138"/>
            <p:cNvSpPr/>
            <p:nvPr/>
          </p:nvSpPr>
          <p:spPr>
            <a:xfrm>
              <a:off x="6300651" y="3751217"/>
              <a:ext cx="825138" cy="655320"/>
            </a:xfrm>
            <a:custGeom>
              <a:avLst/>
              <a:gdLst>
                <a:gd name="connsiteX0" fmla="*/ 0 w 825138"/>
                <a:gd name="connsiteY0" fmla="*/ 0 h 655320"/>
                <a:gd name="connsiteX1" fmla="*/ 89263 w 825138"/>
                <a:gd name="connsiteY1" fmla="*/ 58783 h 655320"/>
                <a:gd name="connsiteX2" fmla="*/ 178526 w 825138"/>
                <a:gd name="connsiteY2" fmla="*/ 217714 h 655320"/>
                <a:gd name="connsiteX3" fmla="*/ 304800 w 825138"/>
                <a:gd name="connsiteY3" fmla="*/ 335280 h 655320"/>
                <a:gd name="connsiteX4" fmla="*/ 444138 w 825138"/>
                <a:gd name="connsiteY4" fmla="*/ 448492 h 655320"/>
                <a:gd name="connsiteX5" fmla="*/ 594360 w 825138"/>
                <a:gd name="connsiteY5" fmla="*/ 539932 h 655320"/>
                <a:gd name="connsiteX6" fmla="*/ 642258 w 825138"/>
                <a:gd name="connsiteY6" fmla="*/ 579120 h 655320"/>
                <a:gd name="connsiteX7" fmla="*/ 705395 w 825138"/>
                <a:gd name="connsiteY7" fmla="*/ 605246 h 655320"/>
                <a:gd name="connsiteX8" fmla="*/ 744583 w 825138"/>
                <a:gd name="connsiteY8" fmla="*/ 637903 h 655320"/>
                <a:gd name="connsiteX9" fmla="*/ 766355 w 825138"/>
                <a:gd name="connsiteY9" fmla="*/ 655320 h 655320"/>
                <a:gd name="connsiteX10" fmla="*/ 825138 w 825138"/>
                <a:gd name="connsiteY10" fmla="*/ 637903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5138" h="655320">
                  <a:moveTo>
                    <a:pt x="0" y="0"/>
                  </a:moveTo>
                  <a:cubicBezTo>
                    <a:pt x="29754" y="11248"/>
                    <a:pt x="59509" y="22497"/>
                    <a:pt x="89263" y="58783"/>
                  </a:cubicBezTo>
                  <a:cubicBezTo>
                    <a:pt x="119017" y="95069"/>
                    <a:pt x="142603" y="171631"/>
                    <a:pt x="178526" y="217714"/>
                  </a:cubicBezTo>
                  <a:cubicBezTo>
                    <a:pt x="214449" y="263797"/>
                    <a:pt x="260531" y="296817"/>
                    <a:pt x="304800" y="335280"/>
                  </a:cubicBezTo>
                  <a:cubicBezTo>
                    <a:pt x="349069" y="373743"/>
                    <a:pt x="395878" y="414383"/>
                    <a:pt x="444138" y="448492"/>
                  </a:cubicBezTo>
                  <a:cubicBezTo>
                    <a:pt x="492398" y="482601"/>
                    <a:pt x="561340" y="518161"/>
                    <a:pt x="594360" y="539932"/>
                  </a:cubicBezTo>
                  <a:cubicBezTo>
                    <a:pt x="627380" y="561703"/>
                    <a:pt x="623752" y="568234"/>
                    <a:pt x="642258" y="579120"/>
                  </a:cubicBezTo>
                  <a:cubicBezTo>
                    <a:pt x="660764" y="590006"/>
                    <a:pt x="688341" y="595449"/>
                    <a:pt x="705395" y="605246"/>
                  </a:cubicBezTo>
                  <a:cubicBezTo>
                    <a:pt x="722449" y="615043"/>
                    <a:pt x="734423" y="629557"/>
                    <a:pt x="744583" y="637903"/>
                  </a:cubicBezTo>
                  <a:cubicBezTo>
                    <a:pt x="754743" y="646249"/>
                    <a:pt x="752929" y="655320"/>
                    <a:pt x="766355" y="655320"/>
                  </a:cubicBezTo>
                  <a:cubicBezTo>
                    <a:pt x="779781" y="655320"/>
                    <a:pt x="820058" y="641169"/>
                    <a:pt x="825138" y="637903"/>
                  </a:cubicBezTo>
                </a:path>
              </a:pathLst>
            </a:custGeom>
            <a:noFill/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67213" y="6225359"/>
              <a:ext cx="1448756" cy="246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6600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«ИВУ-КОЛЯДИЧИ»</a:t>
              </a:r>
              <a:endParaRPr lang="ru-RU" sz="1000" b="1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40" name="Полилиния 4139"/>
            <p:cNvSpPr/>
            <p:nvPr/>
          </p:nvSpPr>
          <p:spPr>
            <a:xfrm>
              <a:off x="1449977" y="2748850"/>
              <a:ext cx="422366" cy="122801"/>
            </a:xfrm>
            <a:custGeom>
              <a:avLst/>
              <a:gdLst>
                <a:gd name="connsiteX0" fmla="*/ 0 w 422366"/>
                <a:gd name="connsiteY0" fmla="*/ 122801 h 122801"/>
                <a:gd name="connsiteX1" fmla="*/ 311332 w 422366"/>
                <a:gd name="connsiteY1" fmla="*/ 7413 h 122801"/>
                <a:gd name="connsiteX2" fmla="*/ 343989 w 422366"/>
                <a:gd name="connsiteY2" fmla="*/ 13944 h 122801"/>
                <a:gd name="connsiteX3" fmla="*/ 422366 w 422366"/>
                <a:gd name="connsiteY3" fmla="*/ 33539 h 12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366" h="122801">
                  <a:moveTo>
                    <a:pt x="0" y="122801"/>
                  </a:moveTo>
                  <a:cubicBezTo>
                    <a:pt x="127000" y="74178"/>
                    <a:pt x="254001" y="25556"/>
                    <a:pt x="311332" y="7413"/>
                  </a:cubicBezTo>
                  <a:cubicBezTo>
                    <a:pt x="368664" y="-10730"/>
                    <a:pt x="325483" y="9590"/>
                    <a:pt x="343989" y="13944"/>
                  </a:cubicBezTo>
                  <a:cubicBezTo>
                    <a:pt x="362495" y="18298"/>
                    <a:pt x="410029" y="30273"/>
                    <a:pt x="422366" y="33539"/>
                  </a:cubicBezTo>
                </a:path>
              </a:pathLst>
            </a:cu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1903799" y="2703301"/>
              <a:ext cx="342900" cy="95250"/>
            </a:xfrm>
            <a:custGeom>
              <a:avLst/>
              <a:gdLst>
                <a:gd name="connsiteX0" fmla="*/ 0 w 342900"/>
                <a:gd name="connsiteY0" fmla="*/ 95250 h 95250"/>
                <a:gd name="connsiteX1" fmla="*/ 149225 w 342900"/>
                <a:gd name="connsiteY1" fmla="*/ 53975 h 95250"/>
                <a:gd name="connsiteX2" fmla="*/ 342900 w 342900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95250">
                  <a:moveTo>
                    <a:pt x="0" y="95250"/>
                  </a:moveTo>
                  <a:lnTo>
                    <a:pt x="149225" y="53975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2239103" y="2737549"/>
              <a:ext cx="1169125" cy="182880"/>
            </a:xfrm>
            <a:custGeom>
              <a:avLst/>
              <a:gdLst>
                <a:gd name="connsiteX0" fmla="*/ 0 w 1169125"/>
                <a:gd name="connsiteY0" fmla="*/ 0 h 182880"/>
                <a:gd name="connsiteX1" fmla="*/ 100148 w 1169125"/>
                <a:gd name="connsiteY1" fmla="*/ 37011 h 182880"/>
                <a:gd name="connsiteX2" fmla="*/ 202474 w 1169125"/>
                <a:gd name="connsiteY2" fmla="*/ 63137 h 182880"/>
                <a:gd name="connsiteX3" fmla="*/ 261257 w 1169125"/>
                <a:gd name="connsiteY3" fmla="*/ 80554 h 182880"/>
                <a:gd name="connsiteX4" fmla="*/ 372291 w 1169125"/>
                <a:gd name="connsiteY4" fmla="*/ 100148 h 182880"/>
                <a:gd name="connsiteX5" fmla="*/ 483325 w 1169125"/>
                <a:gd name="connsiteY5" fmla="*/ 113211 h 182880"/>
                <a:gd name="connsiteX6" fmla="*/ 574765 w 1169125"/>
                <a:gd name="connsiteY6" fmla="*/ 121920 h 182880"/>
                <a:gd name="connsiteX7" fmla="*/ 642257 w 1169125"/>
                <a:gd name="connsiteY7" fmla="*/ 124097 h 182880"/>
                <a:gd name="connsiteX8" fmla="*/ 714103 w 1169125"/>
                <a:gd name="connsiteY8" fmla="*/ 106680 h 182880"/>
                <a:gd name="connsiteX9" fmla="*/ 792480 w 1169125"/>
                <a:gd name="connsiteY9" fmla="*/ 102325 h 182880"/>
                <a:gd name="connsiteX10" fmla="*/ 905691 w 1169125"/>
                <a:gd name="connsiteY10" fmla="*/ 80554 h 182880"/>
                <a:gd name="connsiteX11" fmla="*/ 977537 w 1169125"/>
                <a:gd name="connsiteY11" fmla="*/ 54428 h 182880"/>
                <a:gd name="connsiteX12" fmla="*/ 1097280 w 1169125"/>
                <a:gd name="connsiteY12" fmla="*/ 76200 h 182880"/>
                <a:gd name="connsiteX13" fmla="*/ 1136468 w 1169125"/>
                <a:gd name="connsiteY13" fmla="*/ 139337 h 182880"/>
                <a:gd name="connsiteX14" fmla="*/ 1169125 w 1169125"/>
                <a:gd name="connsiteY14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9125" h="182880">
                  <a:moveTo>
                    <a:pt x="0" y="0"/>
                  </a:moveTo>
                  <a:cubicBezTo>
                    <a:pt x="33201" y="13244"/>
                    <a:pt x="66402" y="26488"/>
                    <a:pt x="100148" y="37011"/>
                  </a:cubicBezTo>
                  <a:cubicBezTo>
                    <a:pt x="133894" y="47534"/>
                    <a:pt x="175623" y="55880"/>
                    <a:pt x="202474" y="63137"/>
                  </a:cubicBezTo>
                  <a:cubicBezTo>
                    <a:pt x="229326" y="70394"/>
                    <a:pt x="232954" y="74386"/>
                    <a:pt x="261257" y="80554"/>
                  </a:cubicBezTo>
                  <a:cubicBezTo>
                    <a:pt x="289560" y="86722"/>
                    <a:pt x="335280" y="94705"/>
                    <a:pt x="372291" y="100148"/>
                  </a:cubicBezTo>
                  <a:cubicBezTo>
                    <a:pt x="409302" y="105591"/>
                    <a:pt x="449579" y="109582"/>
                    <a:pt x="483325" y="113211"/>
                  </a:cubicBezTo>
                  <a:cubicBezTo>
                    <a:pt x="517071" y="116840"/>
                    <a:pt x="548276" y="120106"/>
                    <a:pt x="574765" y="121920"/>
                  </a:cubicBezTo>
                  <a:cubicBezTo>
                    <a:pt x="601254" y="123734"/>
                    <a:pt x="619034" y="126637"/>
                    <a:pt x="642257" y="124097"/>
                  </a:cubicBezTo>
                  <a:cubicBezTo>
                    <a:pt x="665480" y="121557"/>
                    <a:pt x="689066" y="110309"/>
                    <a:pt x="714103" y="106680"/>
                  </a:cubicBezTo>
                  <a:cubicBezTo>
                    <a:pt x="739140" y="103051"/>
                    <a:pt x="760549" y="106679"/>
                    <a:pt x="792480" y="102325"/>
                  </a:cubicBezTo>
                  <a:cubicBezTo>
                    <a:pt x="824411" y="97971"/>
                    <a:pt x="874848" y="88537"/>
                    <a:pt x="905691" y="80554"/>
                  </a:cubicBezTo>
                  <a:cubicBezTo>
                    <a:pt x="936534" y="72571"/>
                    <a:pt x="945606" y="55154"/>
                    <a:pt x="977537" y="54428"/>
                  </a:cubicBezTo>
                  <a:cubicBezTo>
                    <a:pt x="1009468" y="53702"/>
                    <a:pt x="1070792" y="62049"/>
                    <a:pt x="1097280" y="76200"/>
                  </a:cubicBezTo>
                  <a:cubicBezTo>
                    <a:pt x="1123768" y="90351"/>
                    <a:pt x="1124494" y="121557"/>
                    <a:pt x="1136468" y="139337"/>
                  </a:cubicBezTo>
                  <a:cubicBezTo>
                    <a:pt x="1148442" y="157117"/>
                    <a:pt x="1154611" y="169092"/>
                    <a:pt x="1169125" y="182880"/>
                  </a:cubicBezTo>
                </a:path>
              </a:pathLst>
            </a:cu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3393760" y="2905782"/>
              <a:ext cx="1421674" cy="394063"/>
            </a:xfrm>
            <a:custGeom>
              <a:avLst/>
              <a:gdLst>
                <a:gd name="connsiteX0" fmla="*/ 0 w 1421674"/>
                <a:gd name="connsiteY0" fmla="*/ 0 h 394063"/>
                <a:gd name="connsiteX1" fmla="*/ 193766 w 1421674"/>
                <a:gd name="connsiteY1" fmla="*/ 117566 h 394063"/>
                <a:gd name="connsiteX2" fmla="*/ 374469 w 1421674"/>
                <a:gd name="connsiteY2" fmla="*/ 185057 h 394063"/>
                <a:gd name="connsiteX3" fmla="*/ 513806 w 1421674"/>
                <a:gd name="connsiteY3" fmla="*/ 224246 h 394063"/>
                <a:gd name="connsiteX4" fmla="*/ 770709 w 1421674"/>
                <a:gd name="connsiteY4" fmla="*/ 280852 h 394063"/>
                <a:gd name="connsiteX5" fmla="*/ 960120 w 1421674"/>
                <a:gd name="connsiteY5" fmla="*/ 285206 h 394063"/>
                <a:gd name="connsiteX6" fmla="*/ 1116874 w 1421674"/>
                <a:gd name="connsiteY6" fmla="*/ 296092 h 394063"/>
                <a:gd name="connsiteX7" fmla="*/ 1234440 w 1421674"/>
                <a:gd name="connsiteY7" fmla="*/ 320040 h 394063"/>
                <a:gd name="connsiteX8" fmla="*/ 1421674 w 1421674"/>
                <a:gd name="connsiteY8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4" h="394063">
                  <a:moveTo>
                    <a:pt x="0" y="0"/>
                  </a:moveTo>
                  <a:cubicBezTo>
                    <a:pt x="65677" y="43361"/>
                    <a:pt x="131355" y="86723"/>
                    <a:pt x="193766" y="117566"/>
                  </a:cubicBezTo>
                  <a:cubicBezTo>
                    <a:pt x="256178" y="148409"/>
                    <a:pt x="321129" y="167277"/>
                    <a:pt x="374469" y="185057"/>
                  </a:cubicBezTo>
                  <a:cubicBezTo>
                    <a:pt x="427809" y="202837"/>
                    <a:pt x="447766" y="208280"/>
                    <a:pt x="513806" y="224246"/>
                  </a:cubicBezTo>
                  <a:cubicBezTo>
                    <a:pt x="579846" y="240212"/>
                    <a:pt x="696324" y="270692"/>
                    <a:pt x="770709" y="280852"/>
                  </a:cubicBezTo>
                  <a:cubicBezTo>
                    <a:pt x="845094" y="291012"/>
                    <a:pt x="902426" y="282666"/>
                    <a:pt x="960120" y="285206"/>
                  </a:cubicBezTo>
                  <a:cubicBezTo>
                    <a:pt x="1017814" y="287746"/>
                    <a:pt x="1071154" y="290286"/>
                    <a:pt x="1116874" y="296092"/>
                  </a:cubicBezTo>
                  <a:cubicBezTo>
                    <a:pt x="1162594" y="301898"/>
                    <a:pt x="1183640" y="303712"/>
                    <a:pt x="1234440" y="320040"/>
                  </a:cubicBezTo>
                  <a:cubicBezTo>
                    <a:pt x="1285240" y="336369"/>
                    <a:pt x="1353457" y="365216"/>
                    <a:pt x="1421674" y="394063"/>
                  </a:cubicBezTo>
                </a:path>
              </a:pathLst>
            </a:cu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66"/>
                </a:solidFill>
              </a:endParaRPr>
            </a:p>
          </p:txBody>
        </p:sp>
        <p:sp>
          <p:nvSpPr>
            <p:cNvPr id="4142" name="Полилиния 4141"/>
            <p:cNvSpPr/>
            <p:nvPr/>
          </p:nvSpPr>
          <p:spPr>
            <a:xfrm>
              <a:off x="4820653" y="3302668"/>
              <a:ext cx="2051384" cy="892831"/>
            </a:xfrm>
            <a:custGeom>
              <a:avLst/>
              <a:gdLst>
                <a:gd name="connsiteX0" fmla="*/ 0 w 2051384"/>
                <a:gd name="connsiteY0" fmla="*/ 0 h 892831"/>
                <a:gd name="connsiteX1" fmla="*/ 78205 w 2051384"/>
                <a:gd name="connsiteY1" fmla="*/ 40106 h 892831"/>
                <a:gd name="connsiteX2" fmla="*/ 148389 w 2051384"/>
                <a:gd name="connsiteY2" fmla="*/ 76200 h 892831"/>
                <a:gd name="connsiteX3" fmla="*/ 152400 w 2051384"/>
                <a:gd name="connsiteY3" fmla="*/ 74195 h 892831"/>
                <a:gd name="connsiteX4" fmla="*/ 338889 w 2051384"/>
                <a:gd name="connsiteY4" fmla="*/ 176464 h 892831"/>
                <a:gd name="connsiteX5" fmla="*/ 515352 w 2051384"/>
                <a:gd name="connsiteY5" fmla="*/ 262690 h 892831"/>
                <a:gd name="connsiteX6" fmla="*/ 623636 w 2051384"/>
                <a:gd name="connsiteY6" fmla="*/ 318837 h 892831"/>
                <a:gd name="connsiteX7" fmla="*/ 806115 w 2051384"/>
                <a:gd name="connsiteY7" fmla="*/ 405064 h 892831"/>
                <a:gd name="connsiteX8" fmla="*/ 1108910 w 2051384"/>
                <a:gd name="connsiteY8" fmla="*/ 557464 h 892831"/>
                <a:gd name="connsiteX9" fmla="*/ 1231231 w 2051384"/>
                <a:gd name="connsiteY9" fmla="*/ 613611 h 892831"/>
                <a:gd name="connsiteX10" fmla="*/ 1401679 w 2051384"/>
                <a:gd name="connsiteY10" fmla="*/ 693821 h 892831"/>
                <a:gd name="connsiteX11" fmla="*/ 1530015 w 2051384"/>
                <a:gd name="connsiteY11" fmla="*/ 755985 h 892831"/>
                <a:gd name="connsiteX12" fmla="*/ 1602205 w 2051384"/>
                <a:gd name="connsiteY12" fmla="*/ 794085 h 892831"/>
                <a:gd name="connsiteX13" fmla="*/ 1672389 w 2051384"/>
                <a:gd name="connsiteY13" fmla="*/ 840206 h 892831"/>
                <a:gd name="connsiteX14" fmla="*/ 1738563 w 2051384"/>
                <a:gd name="connsiteY14" fmla="*/ 850232 h 892831"/>
                <a:gd name="connsiteX15" fmla="*/ 1820779 w 2051384"/>
                <a:gd name="connsiteY15" fmla="*/ 870285 h 892831"/>
                <a:gd name="connsiteX16" fmla="*/ 1927058 w 2051384"/>
                <a:gd name="connsiteY16" fmla="*/ 878306 h 892831"/>
                <a:gd name="connsiteX17" fmla="*/ 2051384 w 2051384"/>
                <a:gd name="connsiteY17" fmla="*/ 888332 h 89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1384" h="892831">
                  <a:moveTo>
                    <a:pt x="0" y="0"/>
                  </a:moveTo>
                  <a:lnTo>
                    <a:pt x="78205" y="40106"/>
                  </a:lnTo>
                  <a:cubicBezTo>
                    <a:pt x="102937" y="52806"/>
                    <a:pt x="136023" y="70519"/>
                    <a:pt x="148389" y="76200"/>
                  </a:cubicBezTo>
                  <a:cubicBezTo>
                    <a:pt x="160755" y="81881"/>
                    <a:pt x="120650" y="57484"/>
                    <a:pt x="152400" y="74195"/>
                  </a:cubicBezTo>
                  <a:cubicBezTo>
                    <a:pt x="184150" y="90906"/>
                    <a:pt x="278397" y="145048"/>
                    <a:pt x="338889" y="176464"/>
                  </a:cubicBezTo>
                  <a:cubicBezTo>
                    <a:pt x="399381" y="207880"/>
                    <a:pt x="467894" y="238961"/>
                    <a:pt x="515352" y="262690"/>
                  </a:cubicBezTo>
                  <a:cubicBezTo>
                    <a:pt x="562810" y="286419"/>
                    <a:pt x="575176" y="295108"/>
                    <a:pt x="623636" y="318837"/>
                  </a:cubicBezTo>
                  <a:cubicBezTo>
                    <a:pt x="672097" y="342566"/>
                    <a:pt x="725236" y="365293"/>
                    <a:pt x="806115" y="405064"/>
                  </a:cubicBezTo>
                  <a:cubicBezTo>
                    <a:pt x="886994" y="444835"/>
                    <a:pt x="1038057" y="522706"/>
                    <a:pt x="1108910" y="557464"/>
                  </a:cubicBezTo>
                  <a:cubicBezTo>
                    <a:pt x="1179763" y="592222"/>
                    <a:pt x="1231231" y="613611"/>
                    <a:pt x="1231231" y="613611"/>
                  </a:cubicBezTo>
                  <a:lnTo>
                    <a:pt x="1401679" y="693821"/>
                  </a:lnTo>
                  <a:lnTo>
                    <a:pt x="1530015" y="755985"/>
                  </a:lnTo>
                  <a:cubicBezTo>
                    <a:pt x="1563436" y="772696"/>
                    <a:pt x="1578476" y="780048"/>
                    <a:pt x="1602205" y="794085"/>
                  </a:cubicBezTo>
                  <a:cubicBezTo>
                    <a:pt x="1625934" y="808122"/>
                    <a:pt x="1649663" y="830848"/>
                    <a:pt x="1672389" y="840206"/>
                  </a:cubicBezTo>
                  <a:cubicBezTo>
                    <a:pt x="1695115" y="849564"/>
                    <a:pt x="1713831" y="845219"/>
                    <a:pt x="1738563" y="850232"/>
                  </a:cubicBezTo>
                  <a:cubicBezTo>
                    <a:pt x="1763295" y="855245"/>
                    <a:pt x="1789363" y="865606"/>
                    <a:pt x="1820779" y="870285"/>
                  </a:cubicBezTo>
                  <a:cubicBezTo>
                    <a:pt x="1852195" y="874964"/>
                    <a:pt x="1927058" y="878306"/>
                    <a:pt x="1927058" y="878306"/>
                  </a:cubicBezTo>
                  <a:cubicBezTo>
                    <a:pt x="1965492" y="881314"/>
                    <a:pt x="1998913" y="901701"/>
                    <a:pt x="2051384" y="888332"/>
                  </a:cubicBezTo>
                </a:path>
              </a:pathLst>
            </a:cu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48320" y="3286442"/>
              <a:ext cx="592620" cy="153670"/>
            </a:xfrm>
            <a:prstGeom prst="rect">
              <a:avLst/>
            </a:prstGeom>
            <a:gradFill flip="none" rotWithShape="1">
              <a:gsLst>
                <a:gs pos="9000">
                  <a:srgbClr val="0000FF"/>
                </a:gs>
                <a:gs pos="28000">
                  <a:srgbClr val="66FFFF"/>
                </a:gs>
                <a:gs pos="40000">
                  <a:schemeClr val="accent5">
                    <a:lumMod val="50000"/>
                  </a:schemeClr>
                </a:gs>
                <a:gs pos="83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04360" y="3239548"/>
              <a:ext cx="7945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МАДРИД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079466" y="2665896"/>
              <a:ext cx="69078" cy="733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372425" y="2719099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1674804" y="2738675"/>
              <a:ext cx="69078" cy="73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1575219" y="2768805"/>
              <a:ext cx="69078" cy="73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250797" y="2665896"/>
              <a:ext cx="69078" cy="733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2004125" y="2585647"/>
              <a:ext cx="69078" cy="73338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1828231" y="2676947"/>
              <a:ext cx="110116" cy="126534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2182398" y="2582533"/>
              <a:ext cx="110116" cy="156141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4764091" y="3165221"/>
              <a:ext cx="110116" cy="141518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003521" y="2851951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327778" y="3394876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7041" y="2633438"/>
              <a:ext cx="9152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ЗАБАЙКАЛЬСК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564275" y="2801880"/>
              <a:ext cx="96520" cy="85510"/>
            </a:xfrm>
            <a:prstGeom prst="ellipse">
              <a:avLst/>
            </a:prstGeom>
            <a:gradFill flip="none" rotWithShape="1">
              <a:gsLst>
                <a:gs pos="0">
                  <a:srgbClr val="FF3F3F"/>
                </a:gs>
                <a:gs pos="43000">
                  <a:srgbClr val="A80000"/>
                </a:gs>
                <a:gs pos="96000">
                  <a:srgbClr val="FF0000"/>
                </a:gs>
              </a:gsLst>
              <a:lin ang="2700000" scaled="1"/>
              <a:tileRect/>
            </a:gradFill>
            <a:ln w="9525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7236043" y="3259149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6538320" y="3665749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552049" y="3875865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944357" y="4013171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6832091" y="4107398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130877" y="4315336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6327927" y="4245242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6262089" y="4086438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6155587" y="3941644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57755" y="3748521"/>
              <a:ext cx="10026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ЛАНЬЧЖОУ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5759225" y="3807421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74810" y="3366271"/>
              <a:ext cx="118020" cy="119322"/>
            </a:xfrm>
            <a:prstGeom prst="ellipse">
              <a:avLst/>
            </a:prstGeom>
            <a:solidFill>
              <a:srgbClr val="0000CC"/>
            </a:solidFill>
            <a:ln w="9525" cmpd="sng">
              <a:solidFill>
                <a:srgbClr val="0D02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5619" y="4716850"/>
              <a:ext cx="19825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«ПАРДУБИЦЕ-УХАНЬ»</a:t>
              </a:r>
              <a:endParaRPr lang="ru-RU" sz="1000" b="1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6706" y="3659377"/>
              <a:ext cx="653322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82963" y="3611761"/>
              <a:ext cx="8256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ЧЖЭНЧЖОУ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76706" y="3825747"/>
              <a:ext cx="415558" cy="127632"/>
            </a:xfrm>
            <a:prstGeom prst="rect">
              <a:avLst/>
            </a:prstGeom>
            <a:gradFill flip="none" rotWithShape="1">
              <a:gsLst>
                <a:gs pos="51000">
                  <a:schemeClr val="accent5">
                    <a:lumMod val="50000"/>
                  </a:schemeClr>
                </a:gs>
                <a:gs pos="13000">
                  <a:srgbClr val="3333FF"/>
                </a:gs>
                <a:gs pos="0">
                  <a:srgbClr val="0000CC"/>
                </a:gs>
                <a:gs pos="82000">
                  <a:srgbClr val="0066FF"/>
                </a:gs>
                <a:gs pos="96000">
                  <a:srgbClr val="2806D4">
                    <a:alpha val="75686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6865" y="3766516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ХЭФЕЙ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5955" y="2970880"/>
              <a:ext cx="530495" cy="127632"/>
            </a:xfrm>
            <a:prstGeom prst="rect">
              <a:avLst/>
            </a:prstGeom>
            <a:gradFill flip="none" rotWithShape="1">
              <a:gsLst>
                <a:gs pos="43000">
                  <a:srgbClr val="7A0049"/>
                </a:gs>
                <a:gs pos="21000">
                  <a:srgbClr val="CC3399"/>
                </a:gs>
                <a:gs pos="0">
                  <a:srgbClr val="FF0066"/>
                </a:gs>
                <a:gs pos="65000">
                  <a:srgbClr val="FF0066"/>
                </a:gs>
                <a:gs pos="87000">
                  <a:srgbClr val="810315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23994" y="2924112"/>
              <a:ext cx="7007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</a:rPr>
                <a:t>НАУШКИ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33" y="288090"/>
            <a:ext cx="7139385" cy="692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23050" y="112973"/>
            <a:ext cx="9167050" cy="6745027"/>
            <a:chOff x="-23050" y="94148"/>
            <a:chExt cx="9167050" cy="6745027"/>
          </a:xfrm>
        </p:grpSpPr>
        <p:sp>
          <p:nvSpPr>
            <p:cNvPr id="5" name="TextBox 4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949570" y="5296719"/>
            <a:ext cx="2858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Брест-Северный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1807668" y="5484700"/>
            <a:ext cx="196553" cy="188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78945" y="5696829"/>
            <a:ext cx="196553" cy="188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93583" y="4382846"/>
            <a:ext cx="196553" cy="188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69992" y="3673122"/>
            <a:ext cx="196553" cy="188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85538" y="2406343"/>
            <a:ext cx="196553" cy="188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56972" y="2162465"/>
            <a:ext cx="2584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Орша-Центральная</a:t>
            </a:r>
          </a:p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7038" y="3518015"/>
            <a:ext cx="2315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Минск-Сортировочный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01342" y="4225901"/>
            <a:ext cx="2149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Барановичи-Центральные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75498" y="5565691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Брест–Восточный </a:t>
            </a:r>
          </a:p>
        </p:txBody>
      </p:sp>
      <p:sp>
        <p:nvSpPr>
          <p:cNvPr id="21" name="Овал 20"/>
          <p:cNvSpPr/>
          <p:nvPr/>
        </p:nvSpPr>
        <p:spPr>
          <a:xfrm>
            <a:off x="516946" y="679160"/>
            <a:ext cx="196553" cy="188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34924" y="595595"/>
            <a:ext cx="4401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Станции прицепки контейнеров к контейнерным поездам в сообщении </a:t>
            </a:r>
          </a:p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Китай-Европа-Китай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3050" y="112973"/>
            <a:ext cx="9167050" cy="6745027"/>
            <a:chOff x="-23050" y="94148"/>
            <a:chExt cx="9167050" cy="6745027"/>
          </a:xfrm>
        </p:grpSpPr>
        <p:sp>
          <p:nvSpPr>
            <p:cNvPr id="5" name="TextBox 4"/>
            <p:cNvSpPr txBox="1"/>
            <p:nvPr/>
          </p:nvSpPr>
          <p:spPr>
            <a:xfrm>
              <a:off x="-23050" y="6531398"/>
              <a:ext cx="177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1400" b="1" dirty="0">
                  <a:solidFill>
                    <a:srgbClr val="1A2E8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www.belint.by</a:t>
              </a:r>
              <a:endParaRPr lang="ru-RU" sz="1400" b="1" dirty="0">
                <a:solidFill>
                  <a:srgbClr val="1A2E8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D:\Igor Butko\LOGO\logo бтлц ру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704" y="94148"/>
              <a:ext cx="2901324" cy="350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-23050" y="401652"/>
              <a:ext cx="6069780" cy="0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274488" y="6766845"/>
              <a:ext cx="7869512" cy="1424"/>
            </a:xfrm>
            <a:prstGeom prst="line">
              <a:avLst/>
            </a:prstGeom>
            <a:ln w="50800" cmpd="dbl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 descr="C:\Users\v.parshonok\Desktop\WhatsApp Image 2017-05-22 at 15 14 32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5" y="655925"/>
            <a:ext cx="8671757" cy="5727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2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8487</TotalTime>
  <Words>440</Words>
  <Application>Microsoft Office PowerPoint</Application>
  <PresentationFormat>Экран (4:3)</PresentationFormat>
  <Paragraphs>195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Доставка продуктов питания из Республики Беларусь в Китайскую Народную Республику и обратно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ДОБРОВОЛЬСКАЯ</dc:creator>
  <cp:lastModifiedBy>МАРИЯ ДОБРОВОЛЬСКАЯ</cp:lastModifiedBy>
  <cp:revision>237</cp:revision>
  <cp:lastPrinted>2016-11-03T08:18:39Z</cp:lastPrinted>
  <dcterms:created xsi:type="dcterms:W3CDTF">2016-09-05T11:47:55Z</dcterms:created>
  <dcterms:modified xsi:type="dcterms:W3CDTF">2017-05-23T05:28:44Z</dcterms:modified>
</cp:coreProperties>
</file>