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226925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>
        <p:scale>
          <a:sx n="60" d="100"/>
          <a:sy n="60" d="100"/>
        </p:scale>
        <p:origin x="-984" y="-222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biy\Desktop\&#1055;&#1088;&#1077;&#1079;&#1077;&#1085;&#1090;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>
        <c:manualLayout>
          <c:layoutTarget val="inner"/>
          <c:xMode val="edge"/>
          <c:yMode val="edge"/>
          <c:x val="0.22557025921498028"/>
          <c:y val="1.8721751536746465E-2"/>
          <c:w val="0.41076765927819225"/>
          <c:h val="0.96255606757777334"/>
        </c:manualLayout>
      </c:layout>
      <c:doughnut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1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81B-4573-95F0-31EB937A9844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1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1B-4573-95F0-31EB937A9844}"/>
              </c:ext>
            </c:extLst>
          </c:dPt>
          <c:dLbls>
            <c:dLbl>
              <c:idx val="1"/>
              <c:layout>
                <c:manualLayout>
                  <c:x val="-2.0742602141387418E-4"/>
                  <c:y val="-3.4915510156225481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1B-4573-95F0-31EB937A9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Лист2!$B$3:$B$4</c:f>
              <c:strCache>
                <c:ptCount val="2"/>
                <c:pt idx="0">
                  <c:v>Европа </c:v>
                </c:pt>
                <c:pt idx="1">
                  <c:v>Азия</c:v>
                </c:pt>
              </c:strCache>
            </c:strRef>
          </c:cat>
          <c:val>
            <c:numRef>
              <c:f>Лист2!$D$3:$D$4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1B-4573-95F0-31EB937A9844}"/>
            </c:ext>
          </c:extLst>
        </c:ser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060298745379388"/>
          <c:y val="0.39958370346772115"/>
          <c:w val="0.2332051736776147"/>
          <c:h val="0.2566793485424932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>
        <c:manualLayout>
          <c:layoutTarget val="inner"/>
          <c:xMode val="edge"/>
          <c:yMode val="edge"/>
          <c:x val="0.22521653543307091"/>
          <c:y val="0.10576844561096528"/>
          <c:w val="0.47456692913385862"/>
          <c:h val="0.79094488188976353"/>
        </c:manualLayout>
      </c:layout>
      <c:doughnut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1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B9-4417-BA2A-6A577316D269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B9-4417-BA2A-6A577316D269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1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1B9-4417-BA2A-6A577316D2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Лист2!$B$3:$B$5</c:f>
              <c:strCache>
                <c:ptCount val="3"/>
                <c:pt idx="0">
                  <c:v>Европа </c:v>
                </c:pt>
                <c:pt idx="1">
                  <c:v>Азия</c:v>
                </c:pt>
                <c:pt idx="2">
                  <c:v>СНГ </c:v>
                </c:pt>
              </c:strCache>
            </c:strRef>
          </c:cat>
          <c:val>
            <c:numRef>
              <c:f>Лист2!$E$3:$E$5</c:f>
              <c:numCache>
                <c:formatCode>General</c:formatCode>
                <c:ptCount val="3"/>
                <c:pt idx="0">
                  <c:v>78</c:v>
                </c:pt>
                <c:pt idx="1">
                  <c:v>12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BB-4C41-A8C8-898B70B15016}"/>
            </c:ext>
          </c:extLst>
        </c:ser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645450568678953"/>
          <c:y val="0.35896325459317574"/>
          <c:w val="0.22209076990376195"/>
          <c:h val="0.2938145231846024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>
        <c:manualLayout>
          <c:layoutTarget val="inner"/>
          <c:xMode val="edge"/>
          <c:yMode val="edge"/>
          <c:x val="0.22439443023473615"/>
          <c:y val="5.7362204724409498E-2"/>
          <c:w val="0.44418134737104981"/>
          <c:h val="0.816964494021581"/>
        </c:manualLayout>
      </c:layout>
      <c:doughnut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1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55-4C19-9CB0-C5899E754943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89-47C2-B890-E27ECB858D25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1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89-47C2-B890-E27ECB858D2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58%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A55-4C19-9CB0-C5899E7549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Лист2!$B$3:$B$5</c:f>
              <c:strCache>
                <c:ptCount val="3"/>
                <c:pt idx="0">
                  <c:v>Европа </c:v>
                </c:pt>
                <c:pt idx="1">
                  <c:v>Азия</c:v>
                </c:pt>
                <c:pt idx="2">
                  <c:v>СНГ </c:v>
                </c:pt>
              </c:strCache>
            </c:strRef>
          </c:cat>
          <c:val>
            <c:numRef>
              <c:f>Лист2!$F$3:$F$5</c:f>
              <c:numCache>
                <c:formatCode>General</c:formatCode>
                <c:ptCount val="3"/>
                <c:pt idx="0">
                  <c:v>57</c:v>
                </c:pt>
                <c:pt idx="1">
                  <c:v>42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55-4C19-9CB0-C5899E754943}"/>
            </c:ext>
          </c:extLst>
        </c:ser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153087283505645"/>
          <c:y val="0.271000291630213"/>
          <c:w val="0.25350994112523051"/>
          <c:h val="0.3539997083697873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0.18994641294838158"/>
          <c:y val="5.2732656750821665E-2"/>
          <c:w val="0.48121850393700816"/>
          <c:h val="0.86601839864625751"/>
        </c:manualLayout>
      </c:layout>
      <c:doughnut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1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C8-47FE-90C5-7F9A1B383D33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C8-47FE-90C5-7F9A1B383D33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1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C8-47FE-90C5-7F9A1B383D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Лист2!$B$3:$B$5</c:f>
              <c:strCache>
                <c:ptCount val="3"/>
                <c:pt idx="0">
                  <c:v>Европа </c:v>
                </c:pt>
                <c:pt idx="1">
                  <c:v>Азия</c:v>
                </c:pt>
                <c:pt idx="2">
                  <c:v>СНГ </c:v>
                </c:pt>
              </c:strCache>
            </c:strRef>
          </c:cat>
          <c:val>
            <c:numRef>
              <c:f>Лист2!$C$3:$C$5</c:f>
              <c:numCache>
                <c:formatCode>General</c:formatCode>
                <c:ptCount val="3"/>
                <c:pt idx="0">
                  <c:v>90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0C8-47FE-90C5-7F9A1B383D33}"/>
            </c:ext>
          </c:extLst>
        </c:ser>
        <c:dLbls>
          <c:showVal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735367454068291"/>
          <c:y val="0.30471326066821935"/>
          <c:w val="0.23875743657042894"/>
          <c:h val="0.3169626713327506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0"/>
            </a:pPr>
            <a:r>
              <a:rPr lang="uk-UA" sz="1100" dirty="0"/>
              <a:t>Структура грузооборота в Украине</a:t>
            </a:r>
            <a:r>
              <a:rPr lang="uk-UA" sz="1100" baseline="0" dirty="0"/>
              <a:t> </a:t>
            </a:r>
            <a:r>
              <a:rPr lang="uk-UA" sz="1100" dirty="0"/>
              <a:t>по видам транспорта</a:t>
            </a:r>
          </a:p>
        </c:rich>
      </c:tx>
      <c:layout>
        <c:manualLayout>
          <c:xMode val="edge"/>
          <c:yMode val="edge"/>
          <c:x val="0.16011768672876503"/>
          <c:y val="1.2025182815919074E-2"/>
        </c:manualLayout>
      </c:layout>
      <c:overlay val="1"/>
    </c:title>
    <c:view3D>
      <c:rotX val="30"/>
      <c:rotY val="28"/>
      <c:perspective val="30"/>
    </c:view3D>
    <c:plotArea>
      <c:layout>
        <c:manualLayout>
          <c:layoutTarget val="inner"/>
          <c:xMode val="edge"/>
          <c:yMode val="edge"/>
          <c:x val="0.14016571258164298"/>
          <c:y val="0.13505637475140864"/>
          <c:w val="0.68478404933564851"/>
          <c:h val="0.67263286169998271"/>
        </c:manualLayout>
      </c:layout>
      <c:pie3DChart>
        <c:varyColors val="1"/>
        <c:ser>
          <c:idx val="0"/>
          <c:order val="0"/>
          <c:explosion val="11"/>
          <c:dLbls>
            <c:dLbl>
              <c:idx val="0"/>
              <c:layout>
                <c:manualLayout>
                  <c:x val="1.6499141420933741E-3"/>
                  <c:y val="2.6902953618459513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5.6678887531015069E-2"/>
                  <c:y val="0.20185137315909768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4.5942269600974243E-2"/>
                  <c:y val="-0.1002884077993989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6.9171895130560518E-2"/>
                  <c:y val="3.3685346099595656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0.1223584806366544"/>
                  <c:y val="2.3160312730502396E-3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Лист1!$A$4:$A$8</c:f>
              <c:strCache>
                <c:ptCount val="5"/>
                <c:pt idx="0">
                  <c:v>железнодорожный</c:v>
                </c:pt>
                <c:pt idx="1">
                  <c:v>автомобильный</c:v>
                </c:pt>
                <c:pt idx="2">
                  <c:v>водный</c:v>
                </c:pt>
                <c:pt idx="3">
                  <c:v>трубопроводный</c:v>
                </c:pt>
                <c:pt idx="4">
                  <c:v>авиационный</c:v>
                </c:pt>
              </c:strCache>
            </c:strRef>
          </c:cat>
          <c:val>
            <c:numRef>
              <c:f>Лист1!$B$4:$B$8</c:f>
              <c:numCache>
                <c:formatCode>0.0</c:formatCode>
                <c:ptCount val="5"/>
                <c:pt idx="0">
                  <c:v>136212.70000000001</c:v>
                </c:pt>
                <c:pt idx="1">
                  <c:v>27380.5</c:v>
                </c:pt>
                <c:pt idx="2">
                  <c:v>2931.3</c:v>
                </c:pt>
                <c:pt idx="3">
                  <c:v>67477.600000000006</c:v>
                </c:pt>
                <c:pt idx="4">
                  <c:v>154.80000000000001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Объемы перевозок</a:t>
            </a:r>
          </a:p>
        </c:rich>
      </c:tx>
      <c:layout>
        <c:manualLayout>
          <c:xMode val="edge"/>
          <c:yMode val="edge"/>
          <c:x val="4.384235649300311E-2"/>
          <c:y val="0.127586457353208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5.7561414744766934E-2"/>
          <c:y val="0.24189408848752275"/>
          <c:w val="0.56032635807350384"/>
          <c:h val="0.687689132424439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Обсяги перевезень</c:v>
                </c:pt>
              </c:strCache>
            </c:strRef>
          </c:tx>
          <c:explosion val="5"/>
          <c:dPt>
            <c:idx val="0"/>
            <c:explosion val="8"/>
          </c:dPt>
          <c:dPt>
            <c:idx val="1"/>
            <c:explosion val="17"/>
          </c:dPt>
          <c:dPt>
            <c:idx val="2"/>
            <c:explosion val="11"/>
          </c:dPt>
          <c:dLbls>
            <c:dLbl>
              <c:idx val="0"/>
              <c:layout>
                <c:manualLayout>
                  <c:x val="1.0049328860065689E-3"/>
                  <c:y val="3.0457981839363484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3.4553078566960278E-2"/>
                  <c:y val="5.1067577728020112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5.1166334911722476E-2"/>
                  <c:y val="-1.594930224487942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5</a:t>
                    </a:r>
                    <a:r>
                      <a:rPr lang="ru-RU" sz="1600" b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</a:t>
                    </a:r>
                    <a:r>
                      <a:rPr lang="en-US" sz="1600" b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</c:dLbl>
            <c:dLbl>
              <c:idx val="3"/>
              <c:layout>
                <c:manualLayout>
                  <c:x val="3.4040535561143379E-2"/>
                  <c:y val="-7.675884690699078E-2"/>
                </c:manualLayout>
              </c:layout>
              <c:dLblPos val="bestFit"/>
              <c:showPercent val="1"/>
            </c:dLbl>
            <c:txPr>
              <a:bodyPr/>
              <a:lstStyle/>
              <a:p>
                <a:pPr>
                  <a:defRPr sz="1600" b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импорт</c:v>
                </c:pt>
                <c:pt idx="1">
                  <c:v>транзит</c:v>
                </c:pt>
                <c:pt idx="2">
                  <c:v>внутренне сообщение</c:v>
                </c:pt>
                <c:pt idx="3">
                  <c:v>экспорт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9147</c:v>
                </c:pt>
                <c:pt idx="1">
                  <c:v>5051.7</c:v>
                </c:pt>
                <c:pt idx="2">
                  <c:v>38854.199999999997</c:v>
                </c:pt>
                <c:pt idx="3">
                  <c:v>29694.6</c:v>
                </c:pt>
              </c:numCache>
            </c:numRef>
          </c:val>
        </c:ser>
      </c:pie3DChart>
      <c:spPr>
        <a:noFill/>
        <a:ln w="25398">
          <a:noFill/>
        </a:ln>
      </c:spPr>
    </c:plotArea>
    <c:legend>
      <c:legendPos val="r"/>
      <c:legendEntry>
        <c:idx val="3"/>
        <c:txPr>
          <a:bodyPr/>
          <a:lstStyle/>
          <a:p>
            <a:pPr>
              <a:defRPr sz="1200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4540165639916847"/>
          <c:y val="0.45430528731078451"/>
          <c:w val="0.27959392381651776"/>
          <c:h val="0.54569471268921643"/>
        </c:manualLayout>
      </c:layout>
      <c:txPr>
        <a:bodyPr/>
        <a:lstStyle/>
        <a:p>
          <a:pPr>
            <a:defRPr sz="1200">
              <a:solidFill>
                <a:schemeClr val="accent1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Грузооборот</a:t>
            </a:r>
          </a:p>
        </c:rich>
      </c:tx>
      <c:layout>
        <c:manualLayout>
          <c:xMode val="edge"/>
          <c:yMode val="edge"/>
          <c:x val="0.28526122913881047"/>
          <c:y val="0.10141237062348339"/>
        </c:manualLayout>
      </c:layout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Вантажообіг</c:v>
                </c:pt>
              </c:strCache>
            </c:strRef>
          </c:tx>
          <c:dPt>
            <c:idx val="0"/>
            <c:explosion val="7"/>
          </c:dPt>
          <c:dPt>
            <c:idx val="1"/>
            <c:explosion val="5"/>
          </c:dPt>
          <c:dPt>
            <c:idx val="2"/>
            <c:explosion val="13"/>
          </c:dPt>
          <c:dPt>
            <c:idx val="3"/>
            <c:explosion val="7"/>
          </c:dPt>
          <c:dLbls>
            <c:dLbl>
              <c:idx val="0"/>
              <c:layout>
                <c:manualLayout>
                  <c:x val="6.613747988972131E-2"/>
                  <c:y val="3.1946437174685295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3.574845673543732E-2"/>
                  <c:y val="6.2778855937149394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8.1240281508465725E-2"/>
                  <c:y val="-3.4926742294705986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1.6258318745260201E-3"/>
                  <c:y val="-6.135764752642614E-2"/>
                </c:manualLayout>
              </c:layout>
              <c:dLblPos val="bestFit"/>
              <c:showPercent val="1"/>
            </c:dLbl>
            <c:txPr>
              <a:bodyPr/>
              <a:lstStyle/>
              <a:p>
                <a:pPr>
                  <a:defRPr sz="1599" b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імпорт</c:v>
                </c:pt>
                <c:pt idx="1">
                  <c:v>транзит</c:v>
                </c:pt>
                <c:pt idx="2">
                  <c:v>внутрішне</c:v>
                </c:pt>
                <c:pt idx="3">
                  <c:v>експорт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4932.5690000000004</c:v>
                </c:pt>
                <c:pt idx="1">
                  <c:v>5567.5420000000004</c:v>
                </c:pt>
                <c:pt idx="2">
                  <c:v>17029.744999999999</c:v>
                </c:pt>
                <c:pt idx="3">
                  <c:v>20479.905999999999</c:v>
                </c:pt>
              </c:numCache>
            </c:numRef>
          </c:val>
        </c:ser>
      </c:pie3DChart>
      <c:spPr>
        <a:noFill/>
        <a:ln w="25386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5.9702069335410293E-2"/>
          <c:y val="4.5037714714267173E-2"/>
          <c:w val="0.92304945620387735"/>
          <c:h val="0.665233535568173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3 мес. 2016</c:v>
                </c:pt>
              </c:strCache>
            </c:strRef>
          </c:tx>
          <c:dLbls>
            <c:dLbl>
              <c:idx val="0"/>
              <c:layout>
                <c:manualLayout>
                  <c:x val="5.8633658471589504E-3"/>
                  <c:y val="-1.144782196924168E-2"/>
                </c:manualLayout>
              </c:layout>
              <c:showVal val="1"/>
            </c:dLbl>
            <c:dLbl>
              <c:idx val="4"/>
              <c:layout>
                <c:manualLayout>
                  <c:x val="4.7041293983764235E-3"/>
                  <c:y val="-3.8159406564139066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Грузия</c:v>
                </c:pt>
                <c:pt idx="1">
                  <c:v>Казахстан</c:v>
                </c:pt>
                <c:pt idx="2">
                  <c:v>Туркменистан</c:v>
                </c:pt>
                <c:pt idx="3">
                  <c:v>Азербайджан</c:v>
                </c:pt>
                <c:pt idx="4">
                  <c:v>Армения</c:v>
                </c:pt>
                <c:pt idx="5">
                  <c:v>Киргизия</c:v>
                </c:pt>
                <c:pt idx="6">
                  <c:v>Узбекистан</c:v>
                </c:pt>
                <c:pt idx="7">
                  <c:v>Таджикистан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20.6</c:v>
                </c:pt>
                <c:pt idx="1">
                  <c:v>0.49000000000000016</c:v>
                </c:pt>
                <c:pt idx="2">
                  <c:v>5.9219999999999997</c:v>
                </c:pt>
                <c:pt idx="3">
                  <c:v>1.4389999999999994</c:v>
                </c:pt>
                <c:pt idx="4">
                  <c:v>5.5359999999999996</c:v>
                </c:pt>
                <c:pt idx="5">
                  <c:v>0.20100000000000001</c:v>
                </c:pt>
                <c:pt idx="6">
                  <c:v>2.2909999999999999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 мес. 2017</c:v>
                </c:pt>
              </c:strCache>
            </c:strRef>
          </c:tx>
          <c:dLbls>
            <c:dLbl>
              <c:idx val="0"/>
              <c:layout>
                <c:manualLayout>
                  <c:x val="1.1726731694317901E-2"/>
                  <c:y val="-7.6318813128278106E-3"/>
                </c:manualLayout>
              </c:layout>
              <c:showVal val="1"/>
            </c:dLbl>
            <c:dLbl>
              <c:idx val="1"/>
              <c:layout>
                <c:manualLayout>
                  <c:x val="8.2087121860225307E-3"/>
                  <c:y val="-1.9079703282069527E-2"/>
                </c:manualLayout>
              </c:layout>
              <c:showVal val="1"/>
            </c:dLbl>
            <c:dLbl>
              <c:idx val="4"/>
              <c:layout>
                <c:manualLayout>
                  <c:x val="9.4082587967528417E-3"/>
                  <c:y val="-6.9958103872269425E-17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Грузия</c:v>
                </c:pt>
                <c:pt idx="1">
                  <c:v>Казахстан</c:v>
                </c:pt>
                <c:pt idx="2">
                  <c:v>Туркменистан</c:v>
                </c:pt>
                <c:pt idx="3">
                  <c:v>Азербайджан</c:v>
                </c:pt>
                <c:pt idx="4">
                  <c:v>Армения</c:v>
                </c:pt>
                <c:pt idx="5">
                  <c:v>Киргизия</c:v>
                </c:pt>
                <c:pt idx="6">
                  <c:v>Узбекистан</c:v>
                </c:pt>
                <c:pt idx="7">
                  <c:v>Таджикистан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19.359000000000005</c:v>
                </c:pt>
                <c:pt idx="1">
                  <c:v>31.571000000000005</c:v>
                </c:pt>
                <c:pt idx="2">
                  <c:v>9.4390000000000001</c:v>
                </c:pt>
                <c:pt idx="3">
                  <c:v>3.0830000000000002</c:v>
                </c:pt>
                <c:pt idx="4">
                  <c:v>4.3310000000000004</c:v>
                </c:pt>
                <c:pt idx="5">
                  <c:v>2.528</c:v>
                </c:pt>
                <c:pt idx="6">
                  <c:v>1.9910000000000001</c:v>
                </c:pt>
                <c:pt idx="7">
                  <c:v>1.4929999999999994</c:v>
                </c:pt>
              </c:numCache>
            </c:numRef>
          </c:val>
        </c:ser>
        <c:shape val="cylinder"/>
        <c:axId val="88312832"/>
        <c:axId val="105812736"/>
        <c:axId val="0"/>
      </c:bar3DChart>
      <c:catAx>
        <c:axId val="883128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5812736"/>
        <c:crosses val="autoZero"/>
        <c:auto val="1"/>
        <c:lblAlgn val="ctr"/>
        <c:lblOffset val="100"/>
      </c:catAx>
      <c:valAx>
        <c:axId val="1058127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 b="0" dirty="0" smtClean="0"/>
                  <a:t>тыс. тонн</a:t>
                </a:r>
                <a:endParaRPr lang="ru-RU" sz="1200" b="0" dirty="0"/>
              </a:p>
            </c:rich>
          </c:tx>
          <c:layout>
            <c:manualLayout>
              <c:xMode val="edge"/>
              <c:yMode val="edge"/>
              <c:x val="4.7666041877616871E-3"/>
              <c:y val="0.26717623997038586"/>
            </c:manualLayout>
          </c:layout>
        </c:title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8312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791786096198617"/>
          <c:y val="0.90662813868630721"/>
          <c:w val="0.28521889696931851"/>
          <c:h val="7.4292158031623687E-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401D8-3963-4D2D-AF8C-716F2BBBED89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9650" y="514350"/>
            <a:ext cx="45847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53F3A-8953-4CBB-98D3-72CB47DD6C5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CA60D-0B9E-4E32-B132-D4A59FE1E656}" type="slidenum">
              <a:rPr lang="uk-UA" smtClean="0">
                <a:solidFill>
                  <a:prstClr val="black"/>
                </a:solidFill>
              </a:rPr>
              <a:pPr/>
              <a:t>6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58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7020" y="2130427"/>
            <a:ext cx="1039288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4039" y="3886200"/>
            <a:ext cx="855884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3146-E49B-43C2-9BB9-9C86538AA9B3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E4CE-5BE1-4EB9-B585-3A58371B3D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3146-E49B-43C2-9BB9-9C86538AA9B3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E4CE-5BE1-4EB9-B585-3A58371B3D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390" y="366714"/>
            <a:ext cx="2063295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8510" y="366714"/>
            <a:ext cx="5986100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3146-E49B-43C2-9BB9-9C86538AA9B3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E4CE-5BE1-4EB9-B585-3A58371B3D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3146-E49B-43C2-9BB9-9C86538AA9B3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E4CE-5BE1-4EB9-B585-3A58371B3D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843" y="4406901"/>
            <a:ext cx="1039288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5843" y="2906715"/>
            <a:ext cx="1039288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3146-E49B-43C2-9BB9-9C86538AA9B3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E4CE-5BE1-4EB9-B585-3A58371B3D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8511" y="2133601"/>
            <a:ext cx="4024696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989" y="2133601"/>
            <a:ext cx="4024696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3146-E49B-43C2-9BB9-9C86538AA9B3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E4CE-5BE1-4EB9-B585-3A58371B3D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346" y="274638"/>
            <a:ext cx="110042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347" y="1535113"/>
            <a:ext cx="54023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347" y="2174875"/>
            <a:ext cx="540234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1110" y="1535113"/>
            <a:ext cx="54044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1110" y="2174875"/>
            <a:ext cx="54044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3146-E49B-43C2-9BB9-9C86538AA9B3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E4CE-5BE1-4EB9-B585-3A58371B3D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3146-E49B-43C2-9BB9-9C86538AA9B3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E4CE-5BE1-4EB9-B585-3A58371B3D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3146-E49B-43C2-9BB9-9C86538AA9B3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E4CE-5BE1-4EB9-B585-3A58371B3D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348" y="273050"/>
            <a:ext cx="402257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0389" y="273052"/>
            <a:ext cx="68351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348" y="1435102"/>
            <a:ext cx="402257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3146-E49B-43C2-9BB9-9C86538AA9B3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E4CE-5BE1-4EB9-B585-3A58371B3D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563" y="4800601"/>
            <a:ext cx="733615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6563" y="612775"/>
            <a:ext cx="733615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6563" y="5367339"/>
            <a:ext cx="733615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3146-E49B-43C2-9BB9-9C86538AA9B3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E4CE-5BE1-4EB9-B585-3A58371B3D2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346" y="274638"/>
            <a:ext cx="110042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346" y="1600202"/>
            <a:ext cx="110042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346" y="6356352"/>
            <a:ext cx="28529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63146-E49B-43C2-9BB9-9C86538AA9B3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77533" y="6356352"/>
            <a:ext cx="3871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62630" y="6356352"/>
            <a:ext cx="28529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6E4CE-5BE1-4EB9-B585-3A58371B3D2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26925" cy="6858000"/>
          </a:xfrm>
          <a:prstGeom prst="rect">
            <a:avLst/>
          </a:prstGeom>
        </p:spPr>
      </p:pic>
      <p:pic>
        <p:nvPicPr>
          <p:cNvPr id="6" name="Picture 2" descr="C:\Documents and Settings\medynskyi\Мои документы\Downloads\logoeng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755" y="230095"/>
            <a:ext cx="4093537" cy="40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hape 117"/>
          <p:cNvSpPr/>
          <p:nvPr/>
        </p:nvSpPr>
        <p:spPr>
          <a:xfrm>
            <a:off x="0" y="0"/>
            <a:ext cx="12226925" cy="6858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" name="Shape 119"/>
          <p:cNvSpPr txBox="1">
            <a:spLocks noGrp="1"/>
          </p:cNvSpPr>
          <p:nvPr>
            <p:ph type="subTitle" idx="1"/>
          </p:nvPr>
        </p:nvSpPr>
        <p:spPr>
          <a:xfrm>
            <a:off x="1" y="2171703"/>
            <a:ext cx="11154021" cy="2505075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uk-UA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РАЗВИТИЯ ТРАНСПОРТНОЙ СЕТИ В РЕГИОНАХ </a:t>
            </a:r>
          </a:p>
          <a:p>
            <a:pPr>
              <a:spcBef>
                <a:spcPts val="0"/>
              </a:spcBef>
            </a:pPr>
            <a:r>
              <a:rPr lang="uk-UA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БАЛТИЙСКОГО, ЧЕРНОГО И КАСПИЙСКОГО МОРЕЙ</a:t>
            </a:r>
            <a:endParaRPr lang="en" sz="3600" b="1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rtl="0">
              <a:spcBef>
                <a:spcPts val="0"/>
              </a:spcBef>
              <a:buNone/>
            </a:pPr>
            <a:endParaRPr lang="en" sz="35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2" name="Shape 136"/>
          <p:cNvSpPr txBox="1">
            <a:spLocks/>
          </p:cNvSpPr>
          <p:nvPr/>
        </p:nvSpPr>
        <p:spPr>
          <a:xfrm>
            <a:off x="155062" y="2479248"/>
            <a:ext cx="11070968" cy="238991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" sz="4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" y="4958368"/>
            <a:ext cx="9209803" cy="1352282"/>
          </a:xfrm>
          <a:prstGeom prst="rect">
            <a:avLst/>
          </a:prstGeom>
          <a:solidFill>
            <a:srgbClr val="00B2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9566" y="5318976"/>
            <a:ext cx="680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заместитель  Министерства инфраструктуры Украины по  вопросам европейской интеграции 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1574" y="5661248"/>
            <a:ext cx="205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Виктор Довгань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6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9381" y="2967335"/>
            <a:ext cx="7608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41378" y="1108633"/>
            <a:ext cx="240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Экспорт стран Европы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8411" y="1108633"/>
            <a:ext cx="238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Импорт стран Европы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41378" y="3938426"/>
            <a:ext cx="219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Экспорт стран Азии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90236" y="3953040"/>
            <a:ext cx="217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Импорт стран Азии</a:t>
            </a:r>
          </a:p>
        </p:txBody>
      </p:sp>
      <p:pic>
        <p:nvPicPr>
          <p:cNvPr id="47" name="Picture 2" descr="C:\Documents and Settings\medynskyi\Мои документы\Downloads\logoen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1814" y="6237312"/>
            <a:ext cx="272908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" name="Диаграмма 47"/>
          <p:cNvGraphicFramePr/>
          <p:nvPr>
            <p:extLst>
              <p:ext uri="{D42A27DB-BD31-4B8C-83A1-F6EECF244321}">
                <p14:modId xmlns:p14="http://schemas.microsoft.com/office/powerpoint/2010/main" xmlns="" val="3191501133"/>
              </p:ext>
            </p:extLst>
          </p:nvPr>
        </p:nvGraphicFramePr>
        <p:xfrm>
          <a:off x="651361" y="4360960"/>
          <a:ext cx="5473459" cy="2329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xmlns="" val="4211049465"/>
              </p:ext>
            </p:extLst>
          </p:nvPr>
        </p:nvGraphicFramePr>
        <p:xfrm>
          <a:off x="6078055" y="1260526"/>
          <a:ext cx="458509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xmlns="" val="4065812832"/>
              </p:ext>
            </p:extLst>
          </p:nvPr>
        </p:nvGraphicFramePr>
        <p:xfrm>
          <a:off x="6078056" y="4153913"/>
          <a:ext cx="50599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77491254"/>
              </p:ext>
            </p:extLst>
          </p:nvPr>
        </p:nvGraphicFramePr>
        <p:xfrm>
          <a:off x="1038142" y="1397914"/>
          <a:ext cx="4585097" cy="254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Shape 119"/>
          <p:cNvSpPr txBox="1">
            <a:spLocks/>
          </p:cNvSpPr>
          <p:nvPr/>
        </p:nvSpPr>
        <p:spPr>
          <a:xfrm>
            <a:off x="-608" y="1"/>
            <a:ext cx="9498446" cy="483657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НАПРАВЛЕНИЯ ЭКСПОРТА/ИМПОРТА СТРАН ЕВРОПЫ И АЗИИ </a:t>
            </a:r>
            <a:endParaRPr lang="en" sz="3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331804" y="1988628"/>
            <a:ext cx="2520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средний рост</a:t>
            </a:r>
          </a:p>
          <a:p>
            <a:r>
              <a:rPr lang="ru-RU" dirty="0" smtClean="0"/>
              <a:t>европейского экспорта </a:t>
            </a:r>
          </a:p>
          <a:p>
            <a:r>
              <a:rPr lang="ru-RU" dirty="0" smtClean="0"/>
              <a:t>в </a:t>
            </a:r>
            <a:r>
              <a:rPr lang="ru-RU" dirty="0"/>
              <a:t>страны </a:t>
            </a:r>
            <a:r>
              <a:rPr lang="ru-RU" dirty="0" smtClean="0"/>
              <a:t>Азии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803" y="1099989"/>
            <a:ext cx="1764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+mj-lt"/>
              </a:rPr>
              <a:t>3.7</a:t>
            </a:r>
            <a:r>
              <a:rPr lang="ru-RU" dirty="0">
                <a:solidFill>
                  <a:srgbClr val="C00000"/>
                </a:solidFill>
              </a:rPr>
              <a:t>% в </a:t>
            </a:r>
            <a:r>
              <a:rPr lang="ru-RU" dirty="0" smtClean="0">
                <a:solidFill>
                  <a:srgbClr val="C00000"/>
                </a:solidFill>
              </a:rPr>
              <a:t>год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14299" y="1988628"/>
            <a:ext cx="2495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средний рост</a:t>
            </a:r>
          </a:p>
          <a:p>
            <a:r>
              <a:rPr lang="ru-RU" dirty="0" smtClean="0"/>
              <a:t>европейского импорта </a:t>
            </a:r>
          </a:p>
          <a:p>
            <a:r>
              <a:rPr lang="ru-RU" dirty="0" smtClean="0"/>
              <a:t>из </a:t>
            </a:r>
            <a:r>
              <a:rPr lang="ru-RU" dirty="0"/>
              <a:t>стран Азии</a:t>
            </a:r>
            <a:endParaRPr lang="ru-RU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014299" y="1099989"/>
            <a:ext cx="1764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+mj-lt"/>
              </a:rPr>
              <a:t>4.9</a:t>
            </a:r>
            <a:r>
              <a:rPr lang="ru-RU" dirty="0" smtClean="0">
                <a:solidFill>
                  <a:srgbClr val="C00000"/>
                </a:solidFill>
              </a:rPr>
              <a:t>% </a:t>
            </a:r>
            <a:r>
              <a:rPr lang="ru-RU" dirty="0">
                <a:solidFill>
                  <a:srgbClr val="C00000"/>
                </a:solidFill>
              </a:rPr>
              <a:t>в </a:t>
            </a:r>
            <a:r>
              <a:rPr lang="ru-RU" dirty="0" smtClean="0">
                <a:solidFill>
                  <a:srgbClr val="C00000"/>
                </a:solidFill>
              </a:rPr>
              <a:t>год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49725" y="1988629"/>
            <a:ext cx="2515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рынка экспорта в мире </a:t>
            </a:r>
            <a:endParaRPr lang="ru-RU" dirty="0" smtClean="0"/>
          </a:p>
          <a:p>
            <a:r>
              <a:rPr lang="ru-RU" dirty="0"/>
              <a:t>занимает ведущий </a:t>
            </a:r>
            <a:endParaRPr lang="ru-RU" dirty="0" smtClean="0"/>
          </a:p>
          <a:p>
            <a:r>
              <a:rPr lang="ru-RU" dirty="0" smtClean="0"/>
              <a:t>экспортер - Китай</a:t>
            </a:r>
            <a:endParaRPr lang="ru-RU" dirty="0"/>
          </a:p>
          <a:p>
            <a:r>
              <a:rPr lang="ru-RU" dirty="0" smtClean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49724" y="1099989"/>
            <a:ext cx="1577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+mj-lt"/>
              </a:rPr>
              <a:t>13.8</a:t>
            </a:r>
            <a:r>
              <a:rPr lang="ru-RU" dirty="0" smtClean="0">
                <a:solidFill>
                  <a:srgbClr val="C00000"/>
                </a:solidFill>
              </a:rPr>
              <a:t>%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0" name="Shape 162"/>
          <p:cNvSpPr/>
          <p:nvPr/>
        </p:nvSpPr>
        <p:spPr>
          <a:xfrm>
            <a:off x="-145297" y="3395932"/>
            <a:ext cx="3306060" cy="2842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b="1" dirty="0" smtClean="0">
                <a:latin typeface="+mj-lt"/>
              </a:rPr>
              <a:t>	Экспорт Европы: </a:t>
            </a:r>
          </a:p>
          <a:p>
            <a:pPr marL="173626" indent="-173626"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>
                <a:latin typeface="+mj-lt"/>
              </a:rPr>
              <a:t>		аграрная продукция</a:t>
            </a:r>
          </a:p>
          <a:p>
            <a:pPr marL="173626" indent="-173626"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>
                <a:latin typeface="+mj-lt"/>
              </a:rPr>
              <a:t>		энергоносители и 	полезные 	ископаемые  </a:t>
            </a:r>
          </a:p>
          <a:p>
            <a:pPr marL="173626" indent="-173626"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>
                <a:latin typeface="+mj-lt"/>
              </a:rPr>
              <a:t>		железо и сталь</a:t>
            </a:r>
          </a:p>
          <a:p>
            <a:pPr marL="173626" indent="-173626"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>
                <a:latin typeface="+mj-lt"/>
              </a:rPr>
              <a:t>		химическая 	промышленность</a:t>
            </a:r>
          </a:p>
          <a:p>
            <a:pPr marL="173626" indent="-173626"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>
                <a:latin typeface="+mj-lt"/>
              </a:rPr>
              <a:t>		фармацевтика</a:t>
            </a:r>
            <a:endParaRPr lang="ru-RU" dirty="0">
              <a:latin typeface="+mj-lt"/>
            </a:endParaRPr>
          </a:p>
        </p:txBody>
      </p:sp>
      <p:sp>
        <p:nvSpPr>
          <p:cNvPr id="31" name="Shape 163"/>
          <p:cNvSpPr/>
          <p:nvPr/>
        </p:nvSpPr>
        <p:spPr>
          <a:xfrm>
            <a:off x="6656182" y="3397918"/>
            <a:ext cx="2286268" cy="2534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b="1" dirty="0" smtClean="0">
                <a:latin typeface="+mj-lt"/>
              </a:rPr>
              <a:t>Экспорт Азии: </a:t>
            </a:r>
          </a:p>
          <a:p>
            <a:pPr marL="173626" indent="-173626"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>
                <a:latin typeface="+mj-lt"/>
                <a:ea typeface="Helvetica"/>
                <a:cs typeface="Helvetica"/>
                <a:sym typeface="Helvetica"/>
              </a:rPr>
              <a:t>аграрная</a:t>
            </a:r>
            <a:r>
              <a:rPr lang="ru-RU" dirty="0" smtClean="0">
                <a:latin typeface="+mj-lt"/>
              </a:rPr>
              <a:t> продукция</a:t>
            </a:r>
          </a:p>
          <a:p>
            <a:pPr marL="173626" indent="-173626"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>
                <a:latin typeface="+mj-lt"/>
              </a:rPr>
              <a:t>промышленная </a:t>
            </a:r>
          </a:p>
          <a:p>
            <a:pPr marL="173626" indent="-173626"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>
                <a:latin typeface="+mj-lt"/>
              </a:rPr>
              <a:t>продукция </a:t>
            </a:r>
          </a:p>
          <a:p>
            <a:pPr marL="173626" indent="-173626"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>
                <a:latin typeface="+mj-lt"/>
              </a:rPr>
              <a:t>электроника</a:t>
            </a:r>
          </a:p>
          <a:p>
            <a:pPr marL="173626" indent="-173626"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>
                <a:latin typeface="+mj-lt"/>
              </a:rPr>
              <a:t>удобрения </a:t>
            </a:r>
          </a:p>
          <a:p>
            <a:pPr marL="173626" indent="-173626"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>
                <a:latin typeface="+mj-lt"/>
              </a:rPr>
              <a:t>автомобили</a:t>
            </a:r>
          </a:p>
          <a:p>
            <a:pPr marL="173626" indent="-173626"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>
                <a:latin typeface="+mj-lt"/>
              </a:rPr>
              <a:t>текстиль</a:t>
            </a:r>
            <a:endParaRPr lang="ru-RU" dirty="0">
              <a:latin typeface="+mj-lt"/>
            </a:endParaRPr>
          </a:p>
        </p:txBody>
      </p:sp>
      <p:sp>
        <p:nvSpPr>
          <p:cNvPr id="32" name="Shape 164"/>
          <p:cNvSpPr/>
          <p:nvPr/>
        </p:nvSpPr>
        <p:spPr>
          <a:xfrm>
            <a:off x="3160762" y="3372422"/>
            <a:ext cx="2808424" cy="2226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2000" b="1" dirty="0" smtClean="0">
                <a:latin typeface="+mj-lt"/>
              </a:rPr>
              <a:t>	Импорт Европы: </a:t>
            </a:r>
          </a:p>
          <a:p>
            <a:pPr marL="173626" indent="-173626"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2000" dirty="0" smtClean="0">
                <a:latin typeface="+mj-lt"/>
              </a:rPr>
              <a:t>		аграрная 	продукция</a:t>
            </a:r>
          </a:p>
          <a:p>
            <a:pPr marL="173626" indent="-173626"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2000" dirty="0" smtClean="0">
                <a:latin typeface="+mj-lt"/>
              </a:rPr>
              <a:t>		промышленная 	продукция</a:t>
            </a:r>
          </a:p>
          <a:p>
            <a:pPr marL="173626" indent="-173626"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2000" dirty="0" smtClean="0">
                <a:latin typeface="+mj-lt"/>
              </a:rPr>
              <a:t>		автомобили </a:t>
            </a:r>
          </a:p>
          <a:p>
            <a:pPr marL="173626" indent="-173626"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2000" dirty="0" smtClean="0">
                <a:latin typeface="+mj-lt"/>
              </a:rPr>
              <a:t>		текстиль</a:t>
            </a:r>
            <a:endParaRPr lang="ru-RU" sz="2000" dirty="0">
              <a:latin typeface="+mj-lt"/>
            </a:endParaRPr>
          </a:p>
        </p:txBody>
      </p:sp>
      <p:sp>
        <p:nvSpPr>
          <p:cNvPr id="33" name="Shape 165"/>
          <p:cNvSpPr/>
          <p:nvPr/>
        </p:nvSpPr>
        <p:spPr>
          <a:xfrm>
            <a:off x="8519791" y="3370992"/>
            <a:ext cx="3426319" cy="2534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b="1" dirty="0" smtClean="0">
                <a:latin typeface="+mj-lt"/>
              </a:rPr>
              <a:t>	Импорт Азии: </a:t>
            </a:r>
          </a:p>
          <a:p>
            <a:pPr marL="173626" indent="-173626"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>
                <a:latin typeface="+mj-lt"/>
              </a:rPr>
              <a:t>		аграрная продукция</a:t>
            </a:r>
          </a:p>
          <a:p>
            <a:pPr marL="173626" indent="-173626"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>
                <a:latin typeface="+mj-lt"/>
              </a:rPr>
              <a:t>		энергоносители и 	полезные 	ископаемые </a:t>
            </a:r>
          </a:p>
          <a:p>
            <a:pPr marL="173626" indent="-173626"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>
                <a:latin typeface="+mj-lt"/>
              </a:rPr>
              <a:t>		химическая 	промышленность</a:t>
            </a:r>
          </a:p>
          <a:p>
            <a:pPr marL="173626" indent="-173626"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 smtClean="0">
                <a:latin typeface="+mj-lt"/>
              </a:rPr>
              <a:t>		фармацевтика </a:t>
            </a:r>
            <a:endParaRPr lang="ru-RU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7101" y="4159390"/>
            <a:ext cx="193056" cy="1925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3446" y="5057194"/>
            <a:ext cx="193056" cy="1925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8637" y="5634284"/>
            <a:ext cx="193056" cy="1925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7101" y="3827920"/>
            <a:ext cx="193056" cy="1925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3445" y="4754479"/>
            <a:ext cx="193056" cy="1925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87147" y="4448951"/>
            <a:ext cx="193056" cy="1925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75851" y="5036328"/>
            <a:ext cx="193056" cy="1925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779506" y="3816491"/>
            <a:ext cx="193056" cy="1925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75850" y="5406490"/>
            <a:ext cx="193056" cy="1925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72844" y="4168617"/>
            <a:ext cx="193056" cy="1925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69190" y="5056984"/>
            <a:ext cx="193056" cy="1925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74380" y="5643510"/>
            <a:ext cx="193056" cy="1925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272844" y="3837147"/>
            <a:ext cx="193056" cy="1925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272844" y="4743927"/>
            <a:ext cx="193056" cy="1925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74380" y="5365380"/>
            <a:ext cx="193056" cy="1925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052367" y="4167011"/>
            <a:ext cx="193056" cy="1925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052366" y="5056984"/>
            <a:ext cx="193056" cy="1925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053902" y="5641904"/>
            <a:ext cx="193056" cy="1925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052367" y="3835541"/>
            <a:ext cx="193056" cy="1925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34" name="Shape 119"/>
          <p:cNvSpPr txBox="1">
            <a:spLocks/>
          </p:cNvSpPr>
          <p:nvPr/>
        </p:nvSpPr>
        <p:spPr>
          <a:xfrm>
            <a:off x="0" y="-7104"/>
            <a:ext cx="5750476" cy="483657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СТАТИСТИКА </a:t>
            </a:r>
            <a:r>
              <a:rPr lang="ru-RU" dirty="0" smtClean="0">
                <a:solidFill>
                  <a:schemeClr val="bg1"/>
                </a:solidFill>
              </a:rPr>
              <a:t>ЭКСПОРТА-ИМПОРТА</a:t>
            </a:r>
            <a:endParaRPr lang="en" sz="3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1" name="Picture 2" descr="C:\Documents and Settings\medynskyi\Мои документы\Downloads\logoen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7758" y="188640"/>
            <a:ext cx="3200860" cy="3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303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1" descr="http://www.google.com.ua/url?sa=i&amp;source=images&amp;cd=&amp;ved=0CAUQjBw4pgI&amp;url=http%3A%2F%2Fcxid.info%2Fupload%2F670x%2F1417163270.jpg&amp;ei=C3OcVPD7KMqAywPZqYCwCw&amp;psig=AFQjCNFORNzCGrtVj-xoRje0qVRaKnTxcw&amp;ust=1419625611748733"/>
          <p:cNvSpPr>
            <a:spLocks noChangeAspect="1" noChangeArrowheads="1"/>
          </p:cNvSpPr>
          <p:nvPr/>
        </p:nvSpPr>
        <p:spPr bwMode="auto">
          <a:xfrm>
            <a:off x="288691" y="15875"/>
            <a:ext cx="4075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AAB4"/>
              </a:buClr>
              <a:buFont typeface="Arial" pitchFamily="34" charset="0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AAB4"/>
              </a:buClr>
              <a:buSzPct val="100000"/>
              <a:buFont typeface="Calibri" pitchFamily="34" charset="0"/>
              <a:buChar char="●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6689526" cy="523220"/>
          </a:xfrm>
          <a:prstGeom prst="rect">
            <a:avLst/>
          </a:prstGeom>
          <a:solidFill>
            <a:srgbClr val="00B2FF">
              <a:alpha val="73000"/>
            </a:srgbClr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i="1" cap="all" dirty="0">
                <a:ln/>
                <a:solidFill>
                  <a:schemeClr val="accent3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cs typeface="Arial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ПОТЕНЦИАЛ ЖЕЛЕЗНЫХ ДОРОГ УКРАИНЫ</a:t>
            </a:r>
            <a:endParaRPr lang="uk-UA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01494" y="1268760"/>
            <a:ext cx="5584736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Железнодорожный </a:t>
            </a:r>
            <a:r>
              <a:rPr lang="ru-RU" sz="1400" dirty="0">
                <a:solidFill>
                  <a:schemeClr val="tx2"/>
                </a:solidFill>
              </a:rPr>
              <a:t>транспорт Украины является ведущей отраслью в дорожно-транспортном комплексе страны, который обеспечивает 82% грузооборота </a:t>
            </a:r>
            <a:r>
              <a:rPr lang="ru-RU" sz="1400" dirty="0" smtClean="0">
                <a:solidFill>
                  <a:schemeClr val="tx2"/>
                </a:solidFill>
              </a:rPr>
              <a:t>(без </a:t>
            </a:r>
            <a:r>
              <a:rPr lang="ru-RU" sz="1400" dirty="0">
                <a:solidFill>
                  <a:schemeClr val="tx2"/>
                </a:solidFill>
              </a:rPr>
              <a:t>учета трубопроводного </a:t>
            </a:r>
            <a:r>
              <a:rPr lang="ru-RU" sz="1400" dirty="0" smtClean="0">
                <a:solidFill>
                  <a:schemeClr val="tx2"/>
                </a:solidFill>
              </a:rPr>
              <a:t>транспорта) </a:t>
            </a:r>
            <a:r>
              <a:rPr lang="ru-RU" sz="1400" dirty="0">
                <a:solidFill>
                  <a:schemeClr val="tx2"/>
                </a:solidFill>
              </a:rPr>
              <a:t>и 34% пассажирооборота, осуществляемых всеми видами </a:t>
            </a:r>
            <a:r>
              <a:rPr lang="ru-RU" sz="1400" dirty="0" smtClean="0">
                <a:solidFill>
                  <a:schemeClr val="tx2"/>
                </a:solidFill>
              </a:rPr>
              <a:t>транспорта.</a:t>
            </a:r>
          </a:p>
          <a:p>
            <a:pPr algn="just">
              <a:defRPr/>
            </a:pPr>
            <a:endParaRPr lang="ru-RU" sz="1400" dirty="0" smtClean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Украинские </a:t>
            </a:r>
            <a:r>
              <a:rPr lang="ru-RU" sz="1400" dirty="0">
                <a:solidFill>
                  <a:schemeClr val="tx2"/>
                </a:solidFill>
              </a:rPr>
              <a:t>железные дороги непосредственно граничат и взаимодействуют с железными дорогами России, Беларуси, Молдовы, Польши, Румынии, Словакии, Венгрии и обеспечивают работу с сорока международными железнодорожными переходами, а также обслуживают 18 украинских морских портов Черноморско-Азовского </a:t>
            </a:r>
            <a:r>
              <a:rPr lang="ru-RU" sz="1400" dirty="0" smtClean="0">
                <a:solidFill>
                  <a:schemeClr val="tx2"/>
                </a:solidFill>
              </a:rPr>
              <a:t>бассейна.</a:t>
            </a:r>
          </a:p>
          <a:p>
            <a:pPr algn="just">
              <a:defRPr/>
            </a:pPr>
            <a:endParaRPr lang="ru-RU" sz="1400" dirty="0" smtClean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Эксплуатационная </a:t>
            </a:r>
            <a:r>
              <a:rPr lang="ru-RU" sz="1400" dirty="0">
                <a:solidFill>
                  <a:schemeClr val="tx2"/>
                </a:solidFill>
              </a:rPr>
              <a:t>сеть железных дорог Украины составляет почти 22 тыс</a:t>
            </a:r>
            <a:r>
              <a:rPr lang="ru-RU" sz="1400" dirty="0" smtClean="0">
                <a:solidFill>
                  <a:schemeClr val="tx2"/>
                </a:solidFill>
              </a:rPr>
              <a:t>. км </a:t>
            </a:r>
            <a:r>
              <a:rPr lang="ru-RU" sz="1400" dirty="0">
                <a:solidFill>
                  <a:schemeClr val="tx2"/>
                </a:solidFill>
              </a:rPr>
              <a:t>из которых 45% электрифицировано. По объемам грузовых перевозок железные дороги Украины занимают четвертое место на Евразийском континенте, уступая только железным дорогам Китая, России и Индии. Грузонапряженность украинских железных дорог (годовой объем перевозок на 1 км) в 3-5 раз превышает соответствующий показатель развитых европейских </a:t>
            </a:r>
            <a:r>
              <a:rPr lang="ru-RU" sz="1400" dirty="0" smtClean="0">
                <a:solidFill>
                  <a:schemeClr val="tx2"/>
                </a:solidFill>
              </a:rPr>
              <a:t>стран</a:t>
            </a:r>
            <a:endParaRPr lang="ru-RU" sz="1300" b="1" kern="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300" b="1" kern="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538163" algn="l"/>
              </a:tabLst>
              <a:defRPr/>
            </a:pPr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    </a:t>
            </a:r>
            <a:endParaRPr lang="ru-RU" sz="1300" b="1" kern="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6265511" cy="301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Диаграмм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7816659"/>
              </p:ext>
            </p:extLst>
          </p:nvPr>
        </p:nvGraphicFramePr>
        <p:xfrm>
          <a:off x="784870" y="4005064"/>
          <a:ext cx="5488285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2" descr="C:\Documents and Settings\medynskyi\Мои документы\Downloads\logoeng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7758" y="188640"/>
            <a:ext cx="3200860" cy="3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52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1" descr="http://www.google.com.ua/url?sa=i&amp;source=images&amp;cd=&amp;ved=0CAUQjBw4pgI&amp;url=http%3A%2F%2Fcxid.info%2Fupload%2F670x%2F1417163270.jpg&amp;ei=C3OcVPD7KMqAywPZqYCwCw&amp;psig=AFQjCNFORNzCGrtVj-xoRje0qVRaKnTxcw&amp;ust=1419625611748733"/>
          <p:cNvSpPr>
            <a:spLocks noChangeAspect="1" noChangeArrowheads="1"/>
          </p:cNvSpPr>
          <p:nvPr/>
        </p:nvSpPr>
        <p:spPr bwMode="auto">
          <a:xfrm>
            <a:off x="288691" y="15875"/>
            <a:ext cx="4075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AAB4"/>
              </a:buClr>
              <a:buFont typeface="Arial" pitchFamily="34" charset="0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AAB4"/>
              </a:buClr>
              <a:buSzPct val="100000"/>
              <a:buFont typeface="Calibri" pitchFamily="34" charset="0"/>
              <a:buChar char="●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"/>
            <a:ext cx="8273702" cy="830997"/>
          </a:xfrm>
          <a:prstGeom prst="rect">
            <a:avLst/>
          </a:prstGeom>
          <a:solidFill>
            <a:srgbClr val="00B2FF">
              <a:alpha val="73000"/>
            </a:srgbClr>
          </a:solidFill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cap="all" dirty="0">
                <a:ln/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  <a:cs typeface="Arial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ПОКАЗАТЕЛИ ОБЪЕМОВ ПЕРЕВОЗОК ГРУЗОВ </a:t>
            </a:r>
            <a: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ЖЕЛЕЗНЫМИ </a:t>
            </a:r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ДОРОГАМИ УКРАИНЫ</a:t>
            </a:r>
            <a:endParaRPr lang="uk-UA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Picture 2" descr="C:\Documents and Settings\medynskyi\Мои документы\Downloads\logoen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7758" y="188640"/>
            <a:ext cx="3200860" cy="3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105350" y="796925"/>
            <a:ext cx="5329238" cy="54014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endParaRPr lang="ru-RU" sz="1200" kern="0" dirty="0">
              <a:solidFill>
                <a:srgbClr val="E68422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endParaRPr lang="ru-RU" sz="1200" kern="0" dirty="0">
              <a:solidFill>
                <a:srgbClr val="E68422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endParaRPr lang="ru-RU" sz="1300" b="1" kern="0" dirty="0">
              <a:solidFill>
                <a:srgbClr val="4F81BD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ru-RU" sz="1300" b="1" kern="0" dirty="0">
              <a:solidFill>
                <a:srgbClr val="4F81BD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endParaRPr lang="ru-RU" sz="1300" b="1" kern="0" dirty="0">
              <a:solidFill>
                <a:srgbClr val="4F81BD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algn="just">
              <a:tabLst>
                <a:tab pos="538163" algn="l"/>
              </a:tabLst>
              <a:defRPr/>
            </a:pPr>
            <a:r>
              <a:rPr lang="ru-RU" sz="1600" b="1" kern="0" dirty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     По объемам железнодорожных грузовых</a:t>
            </a:r>
          </a:p>
          <a:p>
            <a:pPr algn="just">
              <a:tabLst>
                <a:tab pos="538163" algn="l"/>
              </a:tabLst>
              <a:defRPr/>
            </a:pPr>
            <a:r>
              <a:rPr lang="ru-RU" sz="1600" b="1" kern="0" dirty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     перевозок Украина занимает 6 место в мире </a:t>
            </a:r>
            <a:r>
              <a:rPr lang="ru-RU" sz="1600" b="1" kern="0" dirty="0" smtClean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и    </a:t>
            </a:r>
            <a:endParaRPr lang="ru-RU" sz="1600" b="1" kern="0" dirty="0">
              <a:solidFill>
                <a:srgbClr val="4F81BD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>
              <a:tabLst>
                <a:tab pos="538163" algn="l"/>
              </a:tabLst>
              <a:defRPr/>
            </a:pPr>
            <a:r>
              <a:rPr lang="ru-RU" sz="1600" b="1" kern="0" dirty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     2  место в Европе (после </a:t>
            </a:r>
            <a:r>
              <a:rPr lang="ru-RU" sz="1600" b="1" kern="0" dirty="0" smtClean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Российской</a:t>
            </a:r>
            <a:br>
              <a:rPr lang="ru-RU" sz="1600" b="1" kern="0" dirty="0" smtClean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</a:br>
            <a:r>
              <a:rPr lang="ru-RU" sz="1600" b="1" kern="0" dirty="0" smtClean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     Федерации).</a:t>
            </a:r>
            <a:endParaRPr lang="ru-RU" sz="1600" b="1" kern="0" dirty="0">
              <a:solidFill>
                <a:srgbClr val="4F81BD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ru-RU" sz="1600" b="1" kern="0" dirty="0">
              <a:solidFill>
                <a:srgbClr val="4F81BD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ru-RU" sz="1600" b="1" kern="0" dirty="0">
              <a:solidFill>
                <a:srgbClr val="4F81BD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marL="449263" indent="-449263" algn="just">
              <a:defRPr/>
            </a:pPr>
            <a:r>
              <a:rPr lang="ru-RU" sz="1600" b="1" kern="0" dirty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     За </a:t>
            </a:r>
            <a:r>
              <a:rPr lang="ru-RU" sz="1600" b="1" kern="0" dirty="0" smtClean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3 месяца  2017 </a:t>
            </a:r>
            <a:r>
              <a:rPr lang="ru-RU" sz="1600" b="1" kern="0" dirty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года железными</a:t>
            </a:r>
          </a:p>
          <a:p>
            <a:pPr marL="449263" indent="-449263" algn="just">
              <a:defRPr/>
            </a:pPr>
            <a:r>
              <a:rPr lang="ru-RU" sz="1600" b="1" kern="0" dirty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     дорогами Украины перевезено </a:t>
            </a:r>
          </a:p>
          <a:p>
            <a:pPr algn="just">
              <a:defRPr/>
            </a:pPr>
            <a:r>
              <a:rPr lang="ru-RU" sz="1600" b="1" kern="0" dirty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     </a:t>
            </a:r>
            <a:r>
              <a:rPr lang="ru-RU" sz="1600" b="1" kern="0" dirty="0" smtClean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82,7 </a:t>
            </a:r>
            <a:r>
              <a:rPr lang="ru-RU" sz="1600" b="1" kern="0" dirty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млн. тонн грузов, что на </a:t>
            </a:r>
            <a:r>
              <a:rPr lang="ru-RU" sz="1600" b="1" kern="0" dirty="0" smtClean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5,9% больше,</a:t>
            </a:r>
            <a:endParaRPr lang="ru-RU" sz="1600" b="1" kern="0" dirty="0">
              <a:solidFill>
                <a:srgbClr val="4F81BD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1600" b="1" kern="0" dirty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     чем за аналогичный период предыдущего года</a:t>
            </a:r>
          </a:p>
          <a:p>
            <a:pPr marL="449263" indent="-449263" algn="just">
              <a:buFont typeface="Wingdings" panose="05000000000000000000" pitchFamily="2" charset="2"/>
              <a:buChar char="Ø"/>
              <a:defRPr/>
            </a:pPr>
            <a:endParaRPr lang="ru-RU" sz="1600" b="1" kern="0" dirty="0">
              <a:solidFill>
                <a:srgbClr val="4F81BD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endParaRPr lang="ru-RU" sz="1600" b="1" kern="0" dirty="0">
              <a:solidFill>
                <a:srgbClr val="4F81BD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1600" b="1" kern="0" dirty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      Перевозки    во    внутригосударственном  </a:t>
            </a:r>
          </a:p>
          <a:p>
            <a:pPr algn="just">
              <a:defRPr/>
            </a:pPr>
            <a:r>
              <a:rPr lang="ru-RU" sz="1600" b="1" kern="0" dirty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      сообщении составляют </a:t>
            </a:r>
            <a:r>
              <a:rPr lang="ru-RU" sz="1600" b="1" kern="0" dirty="0" smtClean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38,9 </a:t>
            </a:r>
            <a:r>
              <a:rPr lang="ru-RU" sz="1600" b="1" kern="0" dirty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млн. тонн, в </a:t>
            </a:r>
          </a:p>
          <a:p>
            <a:pPr algn="just">
              <a:defRPr/>
            </a:pPr>
            <a:r>
              <a:rPr lang="ru-RU" sz="1600" b="1" kern="0" dirty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      экспортном – </a:t>
            </a:r>
            <a:r>
              <a:rPr lang="ru-RU" sz="1600" b="1" kern="0" dirty="0" smtClean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29,7 </a:t>
            </a:r>
            <a:r>
              <a:rPr lang="ru-RU" sz="1600" b="1" kern="0" dirty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млн. тонн, в импортном –</a:t>
            </a:r>
          </a:p>
          <a:p>
            <a:pPr algn="just">
              <a:defRPr/>
            </a:pPr>
            <a:r>
              <a:rPr lang="ru-RU" sz="1600" b="1" kern="0" dirty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      </a:t>
            </a:r>
            <a:r>
              <a:rPr lang="ru-RU" sz="1600" b="1" kern="0" dirty="0" smtClean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9,1 </a:t>
            </a:r>
            <a:r>
              <a:rPr lang="ru-RU" sz="1600" b="1" kern="0" dirty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млн. тонн,  в транзитном – </a:t>
            </a:r>
            <a:r>
              <a:rPr lang="ru-RU" sz="1600" b="1" kern="0" dirty="0" smtClean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5,1 </a:t>
            </a:r>
            <a:r>
              <a:rPr lang="ru-RU" sz="1600" b="1" kern="0" dirty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млн. тонн. 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endParaRPr lang="ru-RU" sz="1300" b="1" kern="0" dirty="0">
              <a:solidFill>
                <a:srgbClr val="4F81BD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endParaRPr lang="ru-RU" sz="1300" b="1" kern="0" dirty="0">
              <a:solidFill>
                <a:srgbClr val="4F81BD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7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13814731"/>
              </p:ext>
            </p:extLst>
          </p:nvPr>
        </p:nvGraphicFramePr>
        <p:xfrm>
          <a:off x="1883260" y="947326"/>
          <a:ext cx="3671887" cy="302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46724978"/>
              </p:ext>
            </p:extLst>
          </p:nvPr>
        </p:nvGraphicFramePr>
        <p:xfrm>
          <a:off x="1577925" y="3833813"/>
          <a:ext cx="3527425" cy="302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8282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4175-85AD-4BBF-9639-AC44A67AE288}" type="slidenum">
              <a:rPr lang="uk-UA" smtClean="0">
                <a:solidFill>
                  <a:srgbClr val="4F81BD">
                    <a:shade val="75000"/>
                  </a:srgbClr>
                </a:solidFill>
              </a:rPr>
              <a:pPr/>
              <a:t>6</a:t>
            </a:fld>
            <a:endParaRPr lang="uk-UA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7553622" cy="707886"/>
          </a:xfrm>
          <a:prstGeom prst="rect">
            <a:avLst/>
          </a:prstGeom>
          <a:solidFill>
            <a:srgbClr val="00B2FF">
              <a:alpha val="72941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ОБЪЕМЫ ПЕРЕВОЗОК ГРУЗОВ ЧЕРЕЗ ПАРОМНЫЕ ПЕРЕПРАВЫ ИЛЬИЧЕВСК – ПОТИ/БАТУМИ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796819351"/>
              </p:ext>
            </p:extLst>
          </p:nvPr>
        </p:nvGraphicFramePr>
        <p:xfrm>
          <a:off x="712862" y="764704"/>
          <a:ext cx="10829957" cy="332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9486030"/>
              </p:ext>
            </p:extLst>
          </p:nvPr>
        </p:nvGraphicFramePr>
        <p:xfrm>
          <a:off x="288223" y="4077072"/>
          <a:ext cx="11711953" cy="2228265"/>
        </p:xfrm>
        <a:graphic>
          <a:graphicData uri="http://schemas.openxmlformats.org/drawingml/2006/table">
            <a:tbl>
              <a:tblPr/>
              <a:tblGrid>
                <a:gridCol w="3076204"/>
                <a:gridCol w="1010329"/>
                <a:gridCol w="1010329"/>
                <a:gridCol w="882438"/>
                <a:gridCol w="959173"/>
                <a:gridCol w="959173"/>
                <a:gridCol w="882438"/>
                <a:gridCol w="1023117"/>
                <a:gridCol w="1026314"/>
                <a:gridCol w="882438"/>
              </a:tblGrid>
              <a:tr h="1844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Страна назначения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6" marR="9866" marT="7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квартал 2016</a:t>
                      </a:r>
                    </a:p>
                  </a:txBody>
                  <a:tcPr marL="9866" marR="9866" marT="73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квартал 2017</a:t>
                      </a:r>
                    </a:p>
                  </a:txBody>
                  <a:tcPr marL="9866" marR="9866" marT="73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сравнение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6" marR="9866" marT="7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экспорт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6" marR="9866" marT="73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транзит</a:t>
                      </a:r>
                    </a:p>
                  </a:txBody>
                  <a:tcPr marL="9866" marR="9866" marT="7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6" marR="9866" marT="7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экспорт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6" marR="9866" marT="73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транзит</a:t>
                      </a:r>
                    </a:p>
                  </a:txBody>
                  <a:tcPr marL="9866" marR="9866" marT="7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6" marR="9866" marT="7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экспорт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6" marR="9866" marT="7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транзит</a:t>
                      </a:r>
                    </a:p>
                  </a:txBody>
                  <a:tcPr marL="9866" marR="9866" marT="7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6" marR="9866" marT="73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5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Азербайджан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1 305</a:t>
                      </a:r>
                    </a:p>
                  </a:txBody>
                  <a:tcPr marL="9866" marR="9866" marT="73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1 439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3 083</a:t>
                      </a:r>
                    </a:p>
                  </a:txBody>
                  <a:tcPr marL="9866" marR="9866" marT="73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3 083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1 778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-134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1 644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5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Грузия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15 345</a:t>
                      </a:r>
                    </a:p>
                  </a:txBody>
                  <a:tcPr marL="9866" marR="9866" marT="73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5 239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20 584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17 095</a:t>
                      </a:r>
                    </a:p>
                  </a:txBody>
                  <a:tcPr marL="9866" marR="9866" marT="73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2 264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19 359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1 750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-2 975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-1 225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5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Киргизия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9866" marR="9866" marT="73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2 469</a:t>
                      </a:r>
                    </a:p>
                  </a:txBody>
                  <a:tcPr marL="9866" marR="9866" marT="73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2 528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2 268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2 327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5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КНР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866" marR="9866" marT="73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866" marR="9866" marT="73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5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Армения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4 879</a:t>
                      </a:r>
                    </a:p>
                  </a:txBody>
                  <a:tcPr marL="9866" marR="9866" marT="73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657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5 536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4 144</a:t>
                      </a:r>
                    </a:p>
                  </a:txBody>
                  <a:tcPr marL="9866" marR="9866" marT="73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4 331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-735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-470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-1 205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5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Казахстан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</a:t>
                      </a:r>
                    </a:p>
                  </a:txBody>
                  <a:tcPr marL="9866" marR="9866" marT="73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31 448</a:t>
                      </a:r>
                    </a:p>
                  </a:txBody>
                  <a:tcPr marL="9866" marR="9866" marT="73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31 571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30 958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31 081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5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Таджикистан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866" marR="9866" marT="73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1 493</a:t>
                      </a:r>
                    </a:p>
                  </a:txBody>
                  <a:tcPr marL="9866" marR="9866" marT="73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1 493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1 493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1 493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5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Узбекистан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2 291</a:t>
                      </a:r>
                    </a:p>
                  </a:txBody>
                  <a:tcPr marL="9866" marR="9866" marT="73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2 291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1 991</a:t>
                      </a:r>
                    </a:p>
                  </a:txBody>
                  <a:tcPr marL="9866" marR="9866" marT="73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1 991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-300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-300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5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Туркменистан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5 922</a:t>
                      </a:r>
                    </a:p>
                  </a:txBody>
                  <a:tcPr marL="9866" marR="9866" marT="73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5 922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9 439</a:t>
                      </a:r>
                    </a:p>
                  </a:txBody>
                  <a:tcPr marL="9866" marR="9866" marT="73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9 439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3 517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3 517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66" marR="9866" marT="737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30 513</a:t>
                      </a:r>
                    </a:p>
                  </a:txBody>
                  <a:tcPr marL="9866" marR="9866" marT="73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6 030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36 543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71 307</a:t>
                      </a:r>
                    </a:p>
                  </a:txBody>
                  <a:tcPr marL="9866" marR="9866" marT="73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2 633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73 940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40 794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-3 397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37 397</a:t>
                      </a:r>
                    </a:p>
                  </a:txBody>
                  <a:tcPr marL="9866" marR="9866" marT="7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 descr="C:\Documents and Settings\medynskyi\Мои документы\Downloads\logoeng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7758" y="188640"/>
            <a:ext cx="3200860" cy="3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694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-2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26925" cy="6858000"/>
          </a:xfrm>
          <a:prstGeom prst="rect">
            <a:avLst/>
          </a:prstGeom>
          <a:ln>
            <a:noFill/>
          </a:ln>
        </p:spPr>
      </p:pic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5384609"/>
              </p:ext>
            </p:extLst>
          </p:nvPr>
        </p:nvGraphicFramePr>
        <p:xfrm>
          <a:off x="0" y="4437113"/>
          <a:ext cx="6113462" cy="18288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02724"/>
                <a:gridCol w="4610738"/>
              </a:tblGrid>
              <a:tr h="1672208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Предпринятые шаги для реализации</a:t>
                      </a:r>
                      <a:r>
                        <a:rPr lang="ru-RU" sz="15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перспективного сотрудничества в рамках ТМТМ</a:t>
                      </a:r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63251" marR="6325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lvl="0" indent="-1730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41325" algn="l"/>
                        </a:tabLst>
                      </a:pPr>
                      <a:r>
                        <a:rPr lang="ru-RU" sz="15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разработан </a:t>
                      </a:r>
                      <a:r>
                        <a:rPr lang="ru-RU" sz="1500" b="1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график движения </a:t>
                      </a:r>
                      <a:r>
                        <a:rPr lang="ru-RU" sz="1500" b="1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контейнерного </a:t>
                      </a:r>
                    </a:p>
                    <a:p>
                      <a:pPr marL="173038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441325" algn="l"/>
                        </a:tabLst>
                      </a:pPr>
                      <a:r>
                        <a:rPr lang="ru-RU" sz="1500" b="1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поезда по </a:t>
                      </a:r>
                      <a:r>
                        <a:rPr lang="ru-RU" sz="1500" b="1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территории Украины со </a:t>
                      </a:r>
                      <a:r>
                        <a:rPr lang="ru-RU" sz="1500" b="1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скоростью </a:t>
                      </a:r>
                    </a:p>
                    <a:p>
                      <a:pPr marL="173038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  <a:tabLst>
                          <a:tab pos="441325" algn="l"/>
                        </a:tabLst>
                      </a:pPr>
                      <a:r>
                        <a:rPr lang="ru-RU" sz="1500" b="1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900 </a:t>
                      </a:r>
                      <a:r>
                        <a:rPr lang="ru-RU" sz="1500" b="1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км/сутки</a:t>
                      </a:r>
                      <a:r>
                        <a:rPr lang="ru-RU" sz="15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3038" lvl="0" indent="-173038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41325" algn="l"/>
                        </a:tabLst>
                      </a:pPr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установлены </a:t>
                      </a:r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льготные тарифные условия на перевозку грузов в составе поезда по территории Украины</a:t>
                      </a:r>
                      <a:r>
                        <a:rPr lang="ru-RU" sz="15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5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3038" lvl="0" indent="-173038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441325" algn="l"/>
                        </a:tabLst>
                      </a:pPr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сформирован  </a:t>
                      </a:r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интермодальный продукт в сообщении Европа – Китай и обратно</a:t>
                      </a:r>
                    </a:p>
                  </a:txBody>
                  <a:tcPr marL="63251" marR="6325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олилиния 10"/>
          <p:cNvSpPr/>
          <p:nvPr/>
        </p:nvSpPr>
        <p:spPr>
          <a:xfrm>
            <a:off x="1864990" y="2588907"/>
            <a:ext cx="10361935" cy="2412865"/>
          </a:xfrm>
          <a:custGeom>
            <a:avLst/>
            <a:gdLst>
              <a:gd name="connsiteX0" fmla="*/ 0 w 10202333"/>
              <a:gd name="connsiteY0" fmla="*/ 0 h 2507544"/>
              <a:gd name="connsiteX1" fmla="*/ 1007533 w 10202333"/>
              <a:gd name="connsiteY1" fmla="*/ 313267 h 2507544"/>
              <a:gd name="connsiteX2" fmla="*/ 1007533 w 10202333"/>
              <a:gd name="connsiteY2" fmla="*/ 313267 h 2507544"/>
              <a:gd name="connsiteX3" fmla="*/ 1371600 w 10202333"/>
              <a:gd name="connsiteY3" fmla="*/ 889000 h 2507544"/>
              <a:gd name="connsiteX4" fmla="*/ 2260600 w 10202333"/>
              <a:gd name="connsiteY4" fmla="*/ 999067 h 2507544"/>
              <a:gd name="connsiteX5" fmla="*/ 2700867 w 10202333"/>
              <a:gd name="connsiteY5" fmla="*/ 1168400 h 2507544"/>
              <a:gd name="connsiteX6" fmla="*/ 3200400 w 10202333"/>
              <a:gd name="connsiteY6" fmla="*/ 1286933 h 2507544"/>
              <a:gd name="connsiteX7" fmla="*/ 3479800 w 10202333"/>
              <a:gd name="connsiteY7" fmla="*/ 897467 h 2507544"/>
              <a:gd name="connsiteX8" fmla="*/ 3657600 w 10202333"/>
              <a:gd name="connsiteY8" fmla="*/ 694267 h 2507544"/>
              <a:gd name="connsiteX9" fmla="*/ 4292600 w 10202333"/>
              <a:gd name="connsiteY9" fmla="*/ 635000 h 2507544"/>
              <a:gd name="connsiteX10" fmla="*/ 5588000 w 10202333"/>
              <a:gd name="connsiteY10" fmla="*/ 880533 h 2507544"/>
              <a:gd name="connsiteX11" fmla="*/ 6290733 w 10202333"/>
              <a:gd name="connsiteY11" fmla="*/ 1032933 h 2507544"/>
              <a:gd name="connsiteX12" fmla="*/ 9592733 w 10202333"/>
              <a:gd name="connsiteY12" fmla="*/ 2336800 h 2507544"/>
              <a:gd name="connsiteX13" fmla="*/ 9948333 w 10202333"/>
              <a:gd name="connsiteY13" fmla="*/ 2057400 h 2507544"/>
              <a:gd name="connsiteX0" fmla="*/ 0 w 10202333"/>
              <a:gd name="connsiteY0" fmla="*/ 0 h 2507544"/>
              <a:gd name="connsiteX1" fmla="*/ 1007533 w 10202333"/>
              <a:gd name="connsiteY1" fmla="*/ 313267 h 2507544"/>
              <a:gd name="connsiteX2" fmla="*/ 1021225 w 10202333"/>
              <a:gd name="connsiteY2" fmla="*/ 503789 h 2507544"/>
              <a:gd name="connsiteX3" fmla="*/ 1371600 w 10202333"/>
              <a:gd name="connsiteY3" fmla="*/ 889000 h 2507544"/>
              <a:gd name="connsiteX4" fmla="*/ 2260600 w 10202333"/>
              <a:gd name="connsiteY4" fmla="*/ 999067 h 2507544"/>
              <a:gd name="connsiteX5" fmla="*/ 2700867 w 10202333"/>
              <a:gd name="connsiteY5" fmla="*/ 1168400 h 2507544"/>
              <a:gd name="connsiteX6" fmla="*/ 3200400 w 10202333"/>
              <a:gd name="connsiteY6" fmla="*/ 1286933 h 2507544"/>
              <a:gd name="connsiteX7" fmla="*/ 3479800 w 10202333"/>
              <a:gd name="connsiteY7" fmla="*/ 897467 h 2507544"/>
              <a:gd name="connsiteX8" fmla="*/ 3657600 w 10202333"/>
              <a:gd name="connsiteY8" fmla="*/ 694267 h 2507544"/>
              <a:gd name="connsiteX9" fmla="*/ 4292600 w 10202333"/>
              <a:gd name="connsiteY9" fmla="*/ 635000 h 2507544"/>
              <a:gd name="connsiteX10" fmla="*/ 5588000 w 10202333"/>
              <a:gd name="connsiteY10" fmla="*/ 880533 h 2507544"/>
              <a:gd name="connsiteX11" fmla="*/ 6290733 w 10202333"/>
              <a:gd name="connsiteY11" fmla="*/ 1032933 h 2507544"/>
              <a:gd name="connsiteX12" fmla="*/ 9592733 w 10202333"/>
              <a:gd name="connsiteY12" fmla="*/ 2336800 h 2507544"/>
              <a:gd name="connsiteX13" fmla="*/ 9948333 w 10202333"/>
              <a:gd name="connsiteY13" fmla="*/ 2057400 h 2507544"/>
              <a:gd name="connsiteX0" fmla="*/ 0 w 10202333"/>
              <a:gd name="connsiteY0" fmla="*/ 0 h 2507544"/>
              <a:gd name="connsiteX1" fmla="*/ 860011 w 10202333"/>
              <a:gd name="connsiteY1" fmla="*/ 287879 h 2507544"/>
              <a:gd name="connsiteX2" fmla="*/ 1021225 w 10202333"/>
              <a:gd name="connsiteY2" fmla="*/ 503789 h 2507544"/>
              <a:gd name="connsiteX3" fmla="*/ 1371600 w 10202333"/>
              <a:gd name="connsiteY3" fmla="*/ 889000 h 2507544"/>
              <a:gd name="connsiteX4" fmla="*/ 2260600 w 10202333"/>
              <a:gd name="connsiteY4" fmla="*/ 999067 h 2507544"/>
              <a:gd name="connsiteX5" fmla="*/ 2700867 w 10202333"/>
              <a:gd name="connsiteY5" fmla="*/ 1168400 h 2507544"/>
              <a:gd name="connsiteX6" fmla="*/ 3200400 w 10202333"/>
              <a:gd name="connsiteY6" fmla="*/ 1286933 h 2507544"/>
              <a:gd name="connsiteX7" fmla="*/ 3479800 w 10202333"/>
              <a:gd name="connsiteY7" fmla="*/ 897467 h 2507544"/>
              <a:gd name="connsiteX8" fmla="*/ 3657600 w 10202333"/>
              <a:gd name="connsiteY8" fmla="*/ 694267 h 2507544"/>
              <a:gd name="connsiteX9" fmla="*/ 4292600 w 10202333"/>
              <a:gd name="connsiteY9" fmla="*/ 635000 h 2507544"/>
              <a:gd name="connsiteX10" fmla="*/ 5588000 w 10202333"/>
              <a:gd name="connsiteY10" fmla="*/ 880533 h 2507544"/>
              <a:gd name="connsiteX11" fmla="*/ 6290733 w 10202333"/>
              <a:gd name="connsiteY11" fmla="*/ 1032933 h 2507544"/>
              <a:gd name="connsiteX12" fmla="*/ 9592733 w 10202333"/>
              <a:gd name="connsiteY12" fmla="*/ 2336800 h 2507544"/>
              <a:gd name="connsiteX13" fmla="*/ 9948333 w 10202333"/>
              <a:gd name="connsiteY13" fmla="*/ 2057400 h 2507544"/>
              <a:gd name="connsiteX0" fmla="*/ 0 w 10202333"/>
              <a:gd name="connsiteY0" fmla="*/ 0 h 2507544"/>
              <a:gd name="connsiteX1" fmla="*/ 860011 w 10202333"/>
              <a:gd name="connsiteY1" fmla="*/ 359849 h 2507544"/>
              <a:gd name="connsiteX2" fmla="*/ 1021225 w 10202333"/>
              <a:gd name="connsiteY2" fmla="*/ 503789 h 2507544"/>
              <a:gd name="connsiteX3" fmla="*/ 1371600 w 10202333"/>
              <a:gd name="connsiteY3" fmla="*/ 889000 h 2507544"/>
              <a:gd name="connsiteX4" fmla="*/ 2260600 w 10202333"/>
              <a:gd name="connsiteY4" fmla="*/ 999067 h 2507544"/>
              <a:gd name="connsiteX5" fmla="*/ 2700867 w 10202333"/>
              <a:gd name="connsiteY5" fmla="*/ 1168400 h 2507544"/>
              <a:gd name="connsiteX6" fmla="*/ 3200400 w 10202333"/>
              <a:gd name="connsiteY6" fmla="*/ 1286933 h 2507544"/>
              <a:gd name="connsiteX7" fmla="*/ 3479800 w 10202333"/>
              <a:gd name="connsiteY7" fmla="*/ 897467 h 2507544"/>
              <a:gd name="connsiteX8" fmla="*/ 3657600 w 10202333"/>
              <a:gd name="connsiteY8" fmla="*/ 694267 h 2507544"/>
              <a:gd name="connsiteX9" fmla="*/ 4292600 w 10202333"/>
              <a:gd name="connsiteY9" fmla="*/ 635000 h 2507544"/>
              <a:gd name="connsiteX10" fmla="*/ 5588000 w 10202333"/>
              <a:gd name="connsiteY10" fmla="*/ 880533 h 2507544"/>
              <a:gd name="connsiteX11" fmla="*/ 6290733 w 10202333"/>
              <a:gd name="connsiteY11" fmla="*/ 1032933 h 2507544"/>
              <a:gd name="connsiteX12" fmla="*/ 9592733 w 10202333"/>
              <a:gd name="connsiteY12" fmla="*/ 2336800 h 2507544"/>
              <a:gd name="connsiteX13" fmla="*/ 9948333 w 10202333"/>
              <a:gd name="connsiteY13" fmla="*/ 2057400 h 2507544"/>
              <a:gd name="connsiteX0" fmla="*/ 752127 w 10954460"/>
              <a:gd name="connsiteY0" fmla="*/ 0 h 2507544"/>
              <a:gd name="connsiteX1" fmla="*/ 0 w 10954460"/>
              <a:gd name="connsiteY1" fmla="*/ 215909 h 2507544"/>
              <a:gd name="connsiteX2" fmla="*/ 1612138 w 10954460"/>
              <a:gd name="connsiteY2" fmla="*/ 359849 h 2507544"/>
              <a:gd name="connsiteX3" fmla="*/ 1773352 w 10954460"/>
              <a:gd name="connsiteY3" fmla="*/ 503789 h 2507544"/>
              <a:gd name="connsiteX4" fmla="*/ 2123727 w 10954460"/>
              <a:gd name="connsiteY4" fmla="*/ 889000 h 2507544"/>
              <a:gd name="connsiteX5" fmla="*/ 3012727 w 10954460"/>
              <a:gd name="connsiteY5" fmla="*/ 999067 h 2507544"/>
              <a:gd name="connsiteX6" fmla="*/ 3452994 w 10954460"/>
              <a:gd name="connsiteY6" fmla="*/ 1168400 h 2507544"/>
              <a:gd name="connsiteX7" fmla="*/ 3952527 w 10954460"/>
              <a:gd name="connsiteY7" fmla="*/ 1286933 h 2507544"/>
              <a:gd name="connsiteX8" fmla="*/ 4231927 w 10954460"/>
              <a:gd name="connsiteY8" fmla="*/ 897467 h 2507544"/>
              <a:gd name="connsiteX9" fmla="*/ 4409727 w 10954460"/>
              <a:gd name="connsiteY9" fmla="*/ 694267 h 2507544"/>
              <a:gd name="connsiteX10" fmla="*/ 5044727 w 10954460"/>
              <a:gd name="connsiteY10" fmla="*/ 635000 h 2507544"/>
              <a:gd name="connsiteX11" fmla="*/ 6340127 w 10954460"/>
              <a:gd name="connsiteY11" fmla="*/ 880533 h 2507544"/>
              <a:gd name="connsiteX12" fmla="*/ 7042860 w 10954460"/>
              <a:gd name="connsiteY12" fmla="*/ 1032933 h 2507544"/>
              <a:gd name="connsiteX13" fmla="*/ 10344860 w 10954460"/>
              <a:gd name="connsiteY13" fmla="*/ 2336800 h 2507544"/>
              <a:gd name="connsiteX14" fmla="*/ 10700460 w 10954460"/>
              <a:gd name="connsiteY14" fmla="*/ 2057400 h 2507544"/>
              <a:gd name="connsiteX0" fmla="*/ 0 w 10202333"/>
              <a:gd name="connsiteY0" fmla="*/ 0 h 2507544"/>
              <a:gd name="connsiteX1" fmla="*/ 134549 w 10202333"/>
              <a:gd name="connsiteY1" fmla="*/ 143940 h 2507544"/>
              <a:gd name="connsiteX2" fmla="*/ 860011 w 10202333"/>
              <a:gd name="connsiteY2" fmla="*/ 359849 h 2507544"/>
              <a:gd name="connsiteX3" fmla="*/ 1021225 w 10202333"/>
              <a:gd name="connsiteY3" fmla="*/ 503789 h 2507544"/>
              <a:gd name="connsiteX4" fmla="*/ 1371600 w 10202333"/>
              <a:gd name="connsiteY4" fmla="*/ 889000 h 2507544"/>
              <a:gd name="connsiteX5" fmla="*/ 2260600 w 10202333"/>
              <a:gd name="connsiteY5" fmla="*/ 999067 h 2507544"/>
              <a:gd name="connsiteX6" fmla="*/ 2700867 w 10202333"/>
              <a:gd name="connsiteY6" fmla="*/ 1168400 h 2507544"/>
              <a:gd name="connsiteX7" fmla="*/ 3200400 w 10202333"/>
              <a:gd name="connsiteY7" fmla="*/ 1286933 h 2507544"/>
              <a:gd name="connsiteX8" fmla="*/ 3479800 w 10202333"/>
              <a:gd name="connsiteY8" fmla="*/ 897467 h 2507544"/>
              <a:gd name="connsiteX9" fmla="*/ 3657600 w 10202333"/>
              <a:gd name="connsiteY9" fmla="*/ 694267 h 2507544"/>
              <a:gd name="connsiteX10" fmla="*/ 4292600 w 10202333"/>
              <a:gd name="connsiteY10" fmla="*/ 635000 h 2507544"/>
              <a:gd name="connsiteX11" fmla="*/ 5588000 w 10202333"/>
              <a:gd name="connsiteY11" fmla="*/ 880533 h 2507544"/>
              <a:gd name="connsiteX12" fmla="*/ 6290733 w 10202333"/>
              <a:gd name="connsiteY12" fmla="*/ 1032933 h 2507544"/>
              <a:gd name="connsiteX13" fmla="*/ 9592733 w 10202333"/>
              <a:gd name="connsiteY13" fmla="*/ 2336800 h 2507544"/>
              <a:gd name="connsiteX14" fmla="*/ 9948333 w 10202333"/>
              <a:gd name="connsiteY14" fmla="*/ 2057400 h 2507544"/>
              <a:gd name="connsiteX0" fmla="*/ 0 w 11035066"/>
              <a:gd name="connsiteY0" fmla="*/ 0 h 2363604"/>
              <a:gd name="connsiteX1" fmla="*/ 967282 w 11035066"/>
              <a:gd name="connsiteY1" fmla="*/ 0 h 2363604"/>
              <a:gd name="connsiteX2" fmla="*/ 1692744 w 11035066"/>
              <a:gd name="connsiteY2" fmla="*/ 215909 h 2363604"/>
              <a:gd name="connsiteX3" fmla="*/ 1853958 w 11035066"/>
              <a:gd name="connsiteY3" fmla="*/ 359849 h 2363604"/>
              <a:gd name="connsiteX4" fmla="*/ 2204333 w 11035066"/>
              <a:gd name="connsiteY4" fmla="*/ 745060 h 2363604"/>
              <a:gd name="connsiteX5" fmla="*/ 3093333 w 11035066"/>
              <a:gd name="connsiteY5" fmla="*/ 855127 h 2363604"/>
              <a:gd name="connsiteX6" fmla="*/ 3533600 w 11035066"/>
              <a:gd name="connsiteY6" fmla="*/ 1024460 h 2363604"/>
              <a:gd name="connsiteX7" fmla="*/ 4033133 w 11035066"/>
              <a:gd name="connsiteY7" fmla="*/ 1142993 h 2363604"/>
              <a:gd name="connsiteX8" fmla="*/ 4312533 w 11035066"/>
              <a:gd name="connsiteY8" fmla="*/ 753527 h 2363604"/>
              <a:gd name="connsiteX9" fmla="*/ 4490333 w 11035066"/>
              <a:gd name="connsiteY9" fmla="*/ 550327 h 2363604"/>
              <a:gd name="connsiteX10" fmla="*/ 5125333 w 11035066"/>
              <a:gd name="connsiteY10" fmla="*/ 491060 h 2363604"/>
              <a:gd name="connsiteX11" fmla="*/ 6420733 w 11035066"/>
              <a:gd name="connsiteY11" fmla="*/ 736593 h 2363604"/>
              <a:gd name="connsiteX12" fmla="*/ 7123466 w 11035066"/>
              <a:gd name="connsiteY12" fmla="*/ 888993 h 2363604"/>
              <a:gd name="connsiteX13" fmla="*/ 10425466 w 11035066"/>
              <a:gd name="connsiteY13" fmla="*/ 2192860 h 2363604"/>
              <a:gd name="connsiteX14" fmla="*/ 10781066 w 11035066"/>
              <a:gd name="connsiteY14" fmla="*/ 1913460 h 2363604"/>
              <a:gd name="connsiteX0" fmla="*/ 0 w 11035066"/>
              <a:gd name="connsiteY0" fmla="*/ 208911 h 2572515"/>
              <a:gd name="connsiteX1" fmla="*/ 967282 w 11035066"/>
              <a:gd name="connsiteY1" fmla="*/ 208911 h 2572515"/>
              <a:gd name="connsiteX2" fmla="*/ 1692744 w 11035066"/>
              <a:gd name="connsiteY2" fmla="*/ 424820 h 2572515"/>
              <a:gd name="connsiteX3" fmla="*/ 1853958 w 11035066"/>
              <a:gd name="connsiteY3" fmla="*/ 568760 h 2572515"/>
              <a:gd name="connsiteX4" fmla="*/ 2204333 w 11035066"/>
              <a:gd name="connsiteY4" fmla="*/ 953971 h 2572515"/>
              <a:gd name="connsiteX5" fmla="*/ 3093333 w 11035066"/>
              <a:gd name="connsiteY5" fmla="*/ 1064038 h 2572515"/>
              <a:gd name="connsiteX6" fmla="*/ 3533600 w 11035066"/>
              <a:gd name="connsiteY6" fmla="*/ 1233371 h 2572515"/>
              <a:gd name="connsiteX7" fmla="*/ 4033133 w 11035066"/>
              <a:gd name="connsiteY7" fmla="*/ 1351904 h 2572515"/>
              <a:gd name="connsiteX8" fmla="*/ 4312533 w 11035066"/>
              <a:gd name="connsiteY8" fmla="*/ 962438 h 2572515"/>
              <a:gd name="connsiteX9" fmla="*/ 4490333 w 11035066"/>
              <a:gd name="connsiteY9" fmla="*/ 759238 h 2572515"/>
              <a:gd name="connsiteX10" fmla="*/ 5125333 w 11035066"/>
              <a:gd name="connsiteY10" fmla="*/ 699971 h 2572515"/>
              <a:gd name="connsiteX11" fmla="*/ 6420733 w 11035066"/>
              <a:gd name="connsiteY11" fmla="*/ 945504 h 2572515"/>
              <a:gd name="connsiteX12" fmla="*/ 7123466 w 11035066"/>
              <a:gd name="connsiteY12" fmla="*/ 1097904 h 2572515"/>
              <a:gd name="connsiteX13" fmla="*/ 10425466 w 11035066"/>
              <a:gd name="connsiteY13" fmla="*/ 2401771 h 2572515"/>
              <a:gd name="connsiteX14" fmla="*/ 10781066 w 11035066"/>
              <a:gd name="connsiteY14" fmla="*/ 2122371 h 2572515"/>
              <a:gd name="connsiteX0" fmla="*/ 0 w 11599314"/>
              <a:gd name="connsiteY0" fmla="*/ 287879 h 2363604"/>
              <a:gd name="connsiteX1" fmla="*/ 1531530 w 11599314"/>
              <a:gd name="connsiteY1" fmla="*/ 0 h 2363604"/>
              <a:gd name="connsiteX2" fmla="*/ 2256992 w 11599314"/>
              <a:gd name="connsiteY2" fmla="*/ 215909 h 2363604"/>
              <a:gd name="connsiteX3" fmla="*/ 2418206 w 11599314"/>
              <a:gd name="connsiteY3" fmla="*/ 359849 h 2363604"/>
              <a:gd name="connsiteX4" fmla="*/ 2768581 w 11599314"/>
              <a:gd name="connsiteY4" fmla="*/ 745060 h 2363604"/>
              <a:gd name="connsiteX5" fmla="*/ 3657581 w 11599314"/>
              <a:gd name="connsiteY5" fmla="*/ 855127 h 2363604"/>
              <a:gd name="connsiteX6" fmla="*/ 4097848 w 11599314"/>
              <a:gd name="connsiteY6" fmla="*/ 1024460 h 2363604"/>
              <a:gd name="connsiteX7" fmla="*/ 4597381 w 11599314"/>
              <a:gd name="connsiteY7" fmla="*/ 1142993 h 2363604"/>
              <a:gd name="connsiteX8" fmla="*/ 4876781 w 11599314"/>
              <a:gd name="connsiteY8" fmla="*/ 753527 h 2363604"/>
              <a:gd name="connsiteX9" fmla="*/ 5054581 w 11599314"/>
              <a:gd name="connsiteY9" fmla="*/ 550327 h 2363604"/>
              <a:gd name="connsiteX10" fmla="*/ 5689581 w 11599314"/>
              <a:gd name="connsiteY10" fmla="*/ 491060 h 2363604"/>
              <a:gd name="connsiteX11" fmla="*/ 6984981 w 11599314"/>
              <a:gd name="connsiteY11" fmla="*/ 736593 h 2363604"/>
              <a:gd name="connsiteX12" fmla="*/ 7687714 w 11599314"/>
              <a:gd name="connsiteY12" fmla="*/ 888993 h 2363604"/>
              <a:gd name="connsiteX13" fmla="*/ 10989714 w 11599314"/>
              <a:gd name="connsiteY13" fmla="*/ 2192860 h 2363604"/>
              <a:gd name="connsiteX14" fmla="*/ 11345314 w 11599314"/>
              <a:gd name="connsiteY14" fmla="*/ 1913460 h 2363604"/>
              <a:gd name="connsiteX0" fmla="*/ 0 w 11599314"/>
              <a:gd name="connsiteY0" fmla="*/ 442521 h 2518246"/>
              <a:gd name="connsiteX1" fmla="*/ 1531530 w 11599314"/>
              <a:gd name="connsiteY1" fmla="*/ 154642 h 2518246"/>
              <a:gd name="connsiteX2" fmla="*/ 2256992 w 11599314"/>
              <a:gd name="connsiteY2" fmla="*/ 370551 h 2518246"/>
              <a:gd name="connsiteX3" fmla="*/ 2418206 w 11599314"/>
              <a:gd name="connsiteY3" fmla="*/ 514491 h 2518246"/>
              <a:gd name="connsiteX4" fmla="*/ 2768581 w 11599314"/>
              <a:gd name="connsiteY4" fmla="*/ 899702 h 2518246"/>
              <a:gd name="connsiteX5" fmla="*/ 3657581 w 11599314"/>
              <a:gd name="connsiteY5" fmla="*/ 1009769 h 2518246"/>
              <a:gd name="connsiteX6" fmla="*/ 4097848 w 11599314"/>
              <a:gd name="connsiteY6" fmla="*/ 1179102 h 2518246"/>
              <a:gd name="connsiteX7" fmla="*/ 4597381 w 11599314"/>
              <a:gd name="connsiteY7" fmla="*/ 1297635 h 2518246"/>
              <a:gd name="connsiteX8" fmla="*/ 4876781 w 11599314"/>
              <a:gd name="connsiteY8" fmla="*/ 908169 h 2518246"/>
              <a:gd name="connsiteX9" fmla="*/ 5054581 w 11599314"/>
              <a:gd name="connsiteY9" fmla="*/ 704969 h 2518246"/>
              <a:gd name="connsiteX10" fmla="*/ 5689581 w 11599314"/>
              <a:gd name="connsiteY10" fmla="*/ 645702 h 2518246"/>
              <a:gd name="connsiteX11" fmla="*/ 6984981 w 11599314"/>
              <a:gd name="connsiteY11" fmla="*/ 891235 h 2518246"/>
              <a:gd name="connsiteX12" fmla="*/ 7687714 w 11599314"/>
              <a:gd name="connsiteY12" fmla="*/ 1043635 h 2518246"/>
              <a:gd name="connsiteX13" fmla="*/ 10989714 w 11599314"/>
              <a:gd name="connsiteY13" fmla="*/ 2347502 h 2518246"/>
              <a:gd name="connsiteX14" fmla="*/ 11345314 w 11599314"/>
              <a:gd name="connsiteY14" fmla="*/ 2068102 h 2518246"/>
              <a:gd name="connsiteX0" fmla="*/ 0 w 11599314"/>
              <a:gd name="connsiteY0" fmla="*/ 479799 h 2555524"/>
              <a:gd name="connsiteX1" fmla="*/ 564248 w 11599314"/>
              <a:gd name="connsiteY1" fmla="*/ 47980 h 2555524"/>
              <a:gd name="connsiteX2" fmla="*/ 1531530 w 11599314"/>
              <a:gd name="connsiteY2" fmla="*/ 191920 h 2555524"/>
              <a:gd name="connsiteX3" fmla="*/ 2256992 w 11599314"/>
              <a:gd name="connsiteY3" fmla="*/ 407829 h 2555524"/>
              <a:gd name="connsiteX4" fmla="*/ 2418206 w 11599314"/>
              <a:gd name="connsiteY4" fmla="*/ 551769 h 2555524"/>
              <a:gd name="connsiteX5" fmla="*/ 2768581 w 11599314"/>
              <a:gd name="connsiteY5" fmla="*/ 936980 h 2555524"/>
              <a:gd name="connsiteX6" fmla="*/ 3657581 w 11599314"/>
              <a:gd name="connsiteY6" fmla="*/ 1047047 h 2555524"/>
              <a:gd name="connsiteX7" fmla="*/ 4097848 w 11599314"/>
              <a:gd name="connsiteY7" fmla="*/ 1216380 h 2555524"/>
              <a:gd name="connsiteX8" fmla="*/ 4597381 w 11599314"/>
              <a:gd name="connsiteY8" fmla="*/ 1334913 h 2555524"/>
              <a:gd name="connsiteX9" fmla="*/ 4876781 w 11599314"/>
              <a:gd name="connsiteY9" fmla="*/ 945447 h 2555524"/>
              <a:gd name="connsiteX10" fmla="*/ 5054581 w 11599314"/>
              <a:gd name="connsiteY10" fmla="*/ 742247 h 2555524"/>
              <a:gd name="connsiteX11" fmla="*/ 5689581 w 11599314"/>
              <a:gd name="connsiteY11" fmla="*/ 682980 h 2555524"/>
              <a:gd name="connsiteX12" fmla="*/ 6984981 w 11599314"/>
              <a:gd name="connsiteY12" fmla="*/ 928513 h 2555524"/>
              <a:gd name="connsiteX13" fmla="*/ 7687714 w 11599314"/>
              <a:gd name="connsiteY13" fmla="*/ 1080913 h 2555524"/>
              <a:gd name="connsiteX14" fmla="*/ 10989714 w 11599314"/>
              <a:gd name="connsiteY14" fmla="*/ 2384780 h 2555524"/>
              <a:gd name="connsiteX15" fmla="*/ 11345314 w 11599314"/>
              <a:gd name="connsiteY15" fmla="*/ 2105380 h 2555524"/>
              <a:gd name="connsiteX0" fmla="*/ 0 w 11599314"/>
              <a:gd name="connsiteY0" fmla="*/ 431819 h 2507544"/>
              <a:gd name="connsiteX1" fmla="*/ 564248 w 11599314"/>
              <a:gd name="connsiteY1" fmla="*/ 0 h 2507544"/>
              <a:gd name="connsiteX2" fmla="*/ 1531530 w 11599314"/>
              <a:gd name="connsiteY2" fmla="*/ 143940 h 2507544"/>
              <a:gd name="connsiteX3" fmla="*/ 2256992 w 11599314"/>
              <a:gd name="connsiteY3" fmla="*/ 359849 h 2507544"/>
              <a:gd name="connsiteX4" fmla="*/ 2418206 w 11599314"/>
              <a:gd name="connsiteY4" fmla="*/ 503789 h 2507544"/>
              <a:gd name="connsiteX5" fmla="*/ 2768581 w 11599314"/>
              <a:gd name="connsiteY5" fmla="*/ 889000 h 2507544"/>
              <a:gd name="connsiteX6" fmla="*/ 3657581 w 11599314"/>
              <a:gd name="connsiteY6" fmla="*/ 999067 h 2507544"/>
              <a:gd name="connsiteX7" fmla="*/ 4097848 w 11599314"/>
              <a:gd name="connsiteY7" fmla="*/ 1168400 h 2507544"/>
              <a:gd name="connsiteX8" fmla="*/ 4597381 w 11599314"/>
              <a:gd name="connsiteY8" fmla="*/ 1286933 h 2507544"/>
              <a:gd name="connsiteX9" fmla="*/ 4876781 w 11599314"/>
              <a:gd name="connsiteY9" fmla="*/ 897467 h 2507544"/>
              <a:gd name="connsiteX10" fmla="*/ 5054581 w 11599314"/>
              <a:gd name="connsiteY10" fmla="*/ 694267 h 2507544"/>
              <a:gd name="connsiteX11" fmla="*/ 5689581 w 11599314"/>
              <a:gd name="connsiteY11" fmla="*/ 635000 h 2507544"/>
              <a:gd name="connsiteX12" fmla="*/ 6984981 w 11599314"/>
              <a:gd name="connsiteY12" fmla="*/ 880533 h 2507544"/>
              <a:gd name="connsiteX13" fmla="*/ 7687714 w 11599314"/>
              <a:gd name="connsiteY13" fmla="*/ 1032933 h 2507544"/>
              <a:gd name="connsiteX14" fmla="*/ 10989714 w 11599314"/>
              <a:gd name="connsiteY14" fmla="*/ 2336800 h 2507544"/>
              <a:gd name="connsiteX15" fmla="*/ 11345314 w 11599314"/>
              <a:gd name="connsiteY15" fmla="*/ 2057400 h 2507544"/>
              <a:gd name="connsiteX0" fmla="*/ 0 w 11599314"/>
              <a:gd name="connsiteY0" fmla="*/ 327168 h 2402893"/>
              <a:gd name="connsiteX1" fmla="*/ 564248 w 11599314"/>
              <a:gd name="connsiteY1" fmla="*/ 39289 h 2402893"/>
              <a:gd name="connsiteX2" fmla="*/ 1531530 w 11599314"/>
              <a:gd name="connsiteY2" fmla="*/ 39289 h 2402893"/>
              <a:gd name="connsiteX3" fmla="*/ 2256992 w 11599314"/>
              <a:gd name="connsiteY3" fmla="*/ 255198 h 2402893"/>
              <a:gd name="connsiteX4" fmla="*/ 2418206 w 11599314"/>
              <a:gd name="connsiteY4" fmla="*/ 399138 h 2402893"/>
              <a:gd name="connsiteX5" fmla="*/ 2768581 w 11599314"/>
              <a:gd name="connsiteY5" fmla="*/ 784349 h 2402893"/>
              <a:gd name="connsiteX6" fmla="*/ 3657581 w 11599314"/>
              <a:gd name="connsiteY6" fmla="*/ 894416 h 2402893"/>
              <a:gd name="connsiteX7" fmla="*/ 4097848 w 11599314"/>
              <a:gd name="connsiteY7" fmla="*/ 1063749 h 2402893"/>
              <a:gd name="connsiteX8" fmla="*/ 4597381 w 11599314"/>
              <a:gd name="connsiteY8" fmla="*/ 1182282 h 2402893"/>
              <a:gd name="connsiteX9" fmla="*/ 4876781 w 11599314"/>
              <a:gd name="connsiteY9" fmla="*/ 792816 h 2402893"/>
              <a:gd name="connsiteX10" fmla="*/ 5054581 w 11599314"/>
              <a:gd name="connsiteY10" fmla="*/ 589616 h 2402893"/>
              <a:gd name="connsiteX11" fmla="*/ 5689581 w 11599314"/>
              <a:gd name="connsiteY11" fmla="*/ 530349 h 2402893"/>
              <a:gd name="connsiteX12" fmla="*/ 6984981 w 11599314"/>
              <a:gd name="connsiteY12" fmla="*/ 775882 h 2402893"/>
              <a:gd name="connsiteX13" fmla="*/ 7687714 w 11599314"/>
              <a:gd name="connsiteY13" fmla="*/ 928282 h 2402893"/>
              <a:gd name="connsiteX14" fmla="*/ 10989714 w 11599314"/>
              <a:gd name="connsiteY14" fmla="*/ 2232149 h 2402893"/>
              <a:gd name="connsiteX15" fmla="*/ 11345314 w 11599314"/>
              <a:gd name="connsiteY15" fmla="*/ 1952749 h 2402893"/>
              <a:gd name="connsiteX0" fmla="*/ 0 w 11599314"/>
              <a:gd name="connsiteY0" fmla="*/ 287879 h 2363604"/>
              <a:gd name="connsiteX1" fmla="*/ 1531530 w 11599314"/>
              <a:gd name="connsiteY1" fmla="*/ 0 h 2363604"/>
              <a:gd name="connsiteX2" fmla="*/ 2256992 w 11599314"/>
              <a:gd name="connsiteY2" fmla="*/ 215909 h 2363604"/>
              <a:gd name="connsiteX3" fmla="*/ 2418206 w 11599314"/>
              <a:gd name="connsiteY3" fmla="*/ 359849 h 2363604"/>
              <a:gd name="connsiteX4" fmla="*/ 2768581 w 11599314"/>
              <a:gd name="connsiteY4" fmla="*/ 745060 h 2363604"/>
              <a:gd name="connsiteX5" fmla="*/ 3657581 w 11599314"/>
              <a:gd name="connsiteY5" fmla="*/ 855127 h 2363604"/>
              <a:gd name="connsiteX6" fmla="*/ 4097848 w 11599314"/>
              <a:gd name="connsiteY6" fmla="*/ 1024460 h 2363604"/>
              <a:gd name="connsiteX7" fmla="*/ 4597381 w 11599314"/>
              <a:gd name="connsiteY7" fmla="*/ 1142993 h 2363604"/>
              <a:gd name="connsiteX8" fmla="*/ 4876781 w 11599314"/>
              <a:gd name="connsiteY8" fmla="*/ 753527 h 2363604"/>
              <a:gd name="connsiteX9" fmla="*/ 5054581 w 11599314"/>
              <a:gd name="connsiteY9" fmla="*/ 550327 h 2363604"/>
              <a:gd name="connsiteX10" fmla="*/ 5689581 w 11599314"/>
              <a:gd name="connsiteY10" fmla="*/ 491060 h 2363604"/>
              <a:gd name="connsiteX11" fmla="*/ 6984981 w 11599314"/>
              <a:gd name="connsiteY11" fmla="*/ 736593 h 2363604"/>
              <a:gd name="connsiteX12" fmla="*/ 7687714 w 11599314"/>
              <a:gd name="connsiteY12" fmla="*/ 888993 h 2363604"/>
              <a:gd name="connsiteX13" fmla="*/ 10989714 w 11599314"/>
              <a:gd name="connsiteY13" fmla="*/ 2192860 h 2363604"/>
              <a:gd name="connsiteX14" fmla="*/ 11345314 w 11599314"/>
              <a:gd name="connsiteY14" fmla="*/ 1913460 h 2363604"/>
              <a:gd name="connsiteX0" fmla="*/ 0 w 11599314"/>
              <a:gd name="connsiteY0" fmla="*/ 335860 h 2411585"/>
              <a:gd name="connsiteX1" fmla="*/ 403034 w 11599314"/>
              <a:gd name="connsiteY1" fmla="*/ 47980 h 2411585"/>
              <a:gd name="connsiteX2" fmla="*/ 1531530 w 11599314"/>
              <a:gd name="connsiteY2" fmla="*/ 47981 h 2411585"/>
              <a:gd name="connsiteX3" fmla="*/ 2256992 w 11599314"/>
              <a:gd name="connsiteY3" fmla="*/ 263890 h 2411585"/>
              <a:gd name="connsiteX4" fmla="*/ 2418206 w 11599314"/>
              <a:gd name="connsiteY4" fmla="*/ 407830 h 2411585"/>
              <a:gd name="connsiteX5" fmla="*/ 2768581 w 11599314"/>
              <a:gd name="connsiteY5" fmla="*/ 793041 h 2411585"/>
              <a:gd name="connsiteX6" fmla="*/ 3657581 w 11599314"/>
              <a:gd name="connsiteY6" fmla="*/ 903108 h 2411585"/>
              <a:gd name="connsiteX7" fmla="*/ 4097848 w 11599314"/>
              <a:gd name="connsiteY7" fmla="*/ 1072441 h 2411585"/>
              <a:gd name="connsiteX8" fmla="*/ 4597381 w 11599314"/>
              <a:gd name="connsiteY8" fmla="*/ 1190974 h 2411585"/>
              <a:gd name="connsiteX9" fmla="*/ 4876781 w 11599314"/>
              <a:gd name="connsiteY9" fmla="*/ 801508 h 2411585"/>
              <a:gd name="connsiteX10" fmla="*/ 5054581 w 11599314"/>
              <a:gd name="connsiteY10" fmla="*/ 598308 h 2411585"/>
              <a:gd name="connsiteX11" fmla="*/ 5689581 w 11599314"/>
              <a:gd name="connsiteY11" fmla="*/ 539041 h 2411585"/>
              <a:gd name="connsiteX12" fmla="*/ 6984981 w 11599314"/>
              <a:gd name="connsiteY12" fmla="*/ 784574 h 2411585"/>
              <a:gd name="connsiteX13" fmla="*/ 7687714 w 11599314"/>
              <a:gd name="connsiteY13" fmla="*/ 936974 h 2411585"/>
              <a:gd name="connsiteX14" fmla="*/ 10989714 w 11599314"/>
              <a:gd name="connsiteY14" fmla="*/ 2240841 h 2411585"/>
              <a:gd name="connsiteX15" fmla="*/ 11345314 w 11599314"/>
              <a:gd name="connsiteY15" fmla="*/ 1961441 h 241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599314" h="2411585">
                <a:moveTo>
                  <a:pt x="0" y="335860"/>
                </a:moveTo>
                <a:cubicBezTo>
                  <a:pt x="93254" y="321342"/>
                  <a:pt x="147779" y="95960"/>
                  <a:pt x="403034" y="47980"/>
                </a:cubicBezTo>
                <a:cubicBezTo>
                  <a:pt x="658289" y="0"/>
                  <a:pt x="1248619" y="45458"/>
                  <a:pt x="1531530" y="47981"/>
                </a:cubicBezTo>
                <a:lnTo>
                  <a:pt x="2256992" y="263890"/>
                </a:lnTo>
                <a:lnTo>
                  <a:pt x="2418206" y="407830"/>
                </a:lnTo>
                <a:cubicBezTo>
                  <a:pt x="2478884" y="503786"/>
                  <a:pt x="2562019" y="710495"/>
                  <a:pt x="2768581" y="793041"/>
                </a:cubicBezTo>
                <a:cubicBezTo>
                  <a:pt x="2975144" y="875587"/>
                  <a:pt x="3436037" y="856541"/>
                  <a:pt x="3657581" y="903108"/>
                </a:cubicBezTo>
                <a:cubicBezTo>
                  <a:pt x="3879126" y="949675"/>
                  <a:pt x="3941215" y="1024463"/>
                  <a:pt x="4097848" y="1072441"/>
                </a:cubicBezTo>
                <a:cubicBezTo>
                  <a:pt x="4254481" y="1120419"/>
                  <a:pt x="4467559" y="1236130"/>
                  <a:pt x="4597381" y="1190974"/>
                </a:cubicBezTo>
                <a:cubicBezTo>
                  <a:pt x="4727203" y="1145818"/>
                  <a:pt x="4800581" y="900286"/>
                  <a:pt x="4876781" y="801508"/>
                </a:cubicBezTo>
                <a:cubicBezTo>
                  <a:pt x="4952981" y="702730"/>
                  <a:pt x="4919114" y="642052"/>
                  <a:pt x="5054581" y="598308"/>
                </a:cubicBezTo>
                <a:cubicBezTo>
                  <a:pt x="5190048" y="554564"/>
                  <a:pt x="5367848" y="507997"/>
                  <a:pt x="5689581" y="539041"/>
                </a:cubicBezTo>
                <a:cubicBezTo>
                  <a:pt x="6011314" y="570085"/>
                  <a:pt x="6651959" y="718252"/>
                  <a:pt x="6984981" y="784574"/>
                </a:cubicBezTo>
                <a:cubicBezTo>
                  <a:pt x="7318003" y="850896"/>
                  <a:pt x="7020259" y="694263"/>
                  <a:pt x="7687714" y="936974"/>
                </a:cubicBezTo>
                <a:cubicBezTo>
                  <a:pt x="8355169" y="1179685"/>
                  <a:pt x="10380114" y="2070097"/>
                  <a:pt x="10989714" y="2240841"/>
                </a:cubicBezTo>
                <a:cubicBezTo>
                  <a:pt x="11599314" y="2411585"/>
                  <a:pt x="11472314" y="2186513"/>
                  <a:pt x="11345314" y="1961441"/>
                </a:cubicBezTo>
              </a:path>
            </a:pathLst>
          </a:custGeom>
          <a:noFill/>
          <a:ln w="41275">
            <a:solidFill>
              <a:srgbClr val="00B0F0">
                <a:alpha val="54000"/>
              </a:srgbClr>
            </a:solidFill>
            <a:prstDash val="solid"/>
            <a:headEnd type="triangl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 flipV="1">
            <a:off x="2521803" y="2854899"/>
            <a:ext cx="1351340" cy="752707"/>
          </a:xfrm>
          <a:custGeom>
            <a:avLst/>
            <a:gdLst>
              <a:gd name="connsiteX0" fmla="*/ 1769533 w 1769533"/>
              <a:gd name="connsiteY0" fmla="*/ 372534 h 385233"/>
              <a:gd name="connsiteX1" fmla="*/ 1329266 w 1769533"/>
              <a:gd name="connsiteY1" fmla="*/ 330200 h 385233"/>
              <a:gd name="connsiteX2" fmla="*/ 1329266 w 1769533"/>
              <a:gd name="connsiteY2" fmla="*/ 330200 h 385233"/>
              <a:gd name="connsiteX3" fmla="*/ 804333 w 1769533"/>
              <a:gd name="connsiteY3" fmla="*/ 355600 h 385233"/>
              <a:gd name="connsiteX4" fmla="*/ 279400 w 1769533"/>
              <a:gd name="connsiteY4" fmla="*/ 152400 h 385233"/>
              <a:gd name="connsiteX5" fmla="*/ 0 w 1769533"/>
              <a:gd name="connsiteY5" fmla="*/ 0 h 38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9533" h="385233">
                <a:moveTo>
                  <a:pt x="1769533" y="372534"/>
                </a:moveTo>
                <a:lnTo>
                  <a:pt x="1329266" y="330200"/>
                </a:lnTo>
                <a:lnTo>
                  <a:pt x="1329266" y="330200"/>
                </a:lnTo>
                <a:cubicBezTo>
                  <a:pt x="1241777" y="334433"/>
                  <a:pt x="979311" y="385233"/>
                  <a:pt x="804333" y="355600"/>
                </a:cubicBezTo>
                <a:cubicBezTo>
                  <a:pt x="629355" y="325967"/>
                  <a:pt x="413456" y="211667"/>
                  <a:pt x="279400" y="152400"/>
                </a:cubicBezTo>
                <a:cubicBezTo>
                  <a:pt x="145345" y="93133"/>
                  <a:pt x="72672" y="46566"/>
                  <a:pt x="0" y="0"/>
                </a:cubicBezTo>
              </a:path>
            </a:pathLst>
          </a:custGeom>
          <a:noFill/>
          <a:ln w="41275">
            <a:solidFill>
              <a:srgbClr val="00B0F0">
                <a:alpha val="54000"/>
              </a:srgb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лилиния 13"/>
          <p:cNvSpPr/>
          <p:nvPr/>
        </p:nvSpPr>
        <p:spPr>
          <a:xfrm>
            <a:off x="3064543" y="1952140"/>
            <a:ext cx="808601" cy="899848"/>
          </a:xfrm>
          <a:custGeom>
            <a:avLst/>
            <a:gdLst>
              <a:gd name="connsiteX0" fmla="*/ 853440 w 853440"/>
              <a:gd name="connsiteY0" fmla="*/ 1165860 h 1165860"/>
              <a:gd name="connsiteX1" fmla="*/ 716280 w 853440"/>
              <a:gd name="connsiteY1" fmla="*/ 723900 h 1165860"/>
              <a:gd name="connsiteX2" fmla="*/ 716280 w 853440"/>
              <a:gd name="connsiteY2" fmla="*/ 723900 h 1165860"/>
              <a:gd name="connsiteX3" fmla="*/ 457200 w 853440"/>
              <a:gd name="connsiteY3" fmla="*/ 441960 h 1165860"/>
              <a:gd name="connsiteX4" fmla="*/ 320040 w 853440"/>
              <a:gd name="connsiteY4" fmla="*/ 342900 h 1165860"/>
              <a:gd name="connsiteX5" fmla="*/ 0 w 853440"/>
              <a:gd name="connsiteY5" fmla="*/ 0 h 1165860"/>
              <a:gd name="connsiteX6" fmla="*/ 0 w 853440"/>
              <a:gd name="connsiteY6" fmla="*/ 0 h 116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3440" h="1165860">
                <a:moveTo>
                  <a:pt x="853440" y="1165860"/>
                </a:moveTo>
                <a:lnTo>
                  <a:pt x="716280" y="723900"/>
                </a:lnTo>
                <a:lnTo>
                  <a:pt x="716280" y="723900"/>
                </a:lnTo>
                <a:cubicBezTo>
                  <a:pt x="673100" y="676910"/>
                  <a:pt x="523240" y="505460"/>
                  <a:pt x="457200" y="441960"/>
                </a:cubicBezTo>
                <a:cubicBezTo>
                  <a:pt x="391160" y="378460"/>
                  <a:pt x="396240" y="416560"/>
                  <a:pt x="320040" y="342900"/>
                </a:cubicBezTo>
                <a:cubicBezTo>
                  <a:pt x="243840" y="26924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41275">
            <a:solidFill>
              <a:srgbClr val="00B0F0">
                <a:alpha val="54000"/>
              </a:srgbClr>
            </a:solidFill>
            <a:prstDash val="solid"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47676" y="2665197"/>
            <a:ext cx="46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5121" y="3451678"/>
            <a:ext cx="426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63150" y="2580817"/>
            <a:ext cx="44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249891" y="3827257"/>
            <a:ext cx="60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CHN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24744"/>
            <a:ext cx="7697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Германия/Австрия → Восточная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Европа → </a:t>
            </a:r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Украина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→  Грузия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48680"/>
            <a:ext cx="7337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Балтики →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Беларусь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Украина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→Грузия →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Documents and Settings\medynskyi\Мои документы\Downloads\logoeng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2491" y="220717"/>
            <a:ext cx="2747874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hape 119"/>
          <p:cNvSpPr txBox="1">
            <a:spLocks/>
          </p:cNvSpPr>
          <p:nvPr/>
        </p:nvSpPr>
        <p:spPr>
          <a:xfrm>
            <a:off x="0" y="0"/>
            <a:ext cx="8057678" cy="483657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cap="all" dirty="0">
                <a:solidFill>
                  <a:schemeClr val="bg1"/>
                </a:solidFill>
              </a:rPr>
              <a:t>Стратегия развития транспортного </a:t>
            </a:r>
            <a:r>
              <a:rPr lang="ru-RU" cap="all" dirty="0" smtClean="0">
                <a:solidFill>
                  <a:schemeClr val="bg1"/>
                </a:solidFill>
              </a:rPr>
              <a:t>МАРШРУТА</a:t>
            </a:r>
            <a:endParaRPr lang="en" sz="3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4" name="Соединительная линия уступом 53"/>
          <p:cNvCxnSpPr/>
          <p:nvPr/>
        </p:nvCxnSpPr>
        <p:spPr>
          <a:xfrm>
            <a:off x="7481614" y="2276872"/>
            <a:ext cx="504056" cy="21602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0" y="1772816"/>
            <a:ext cx="61134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Италия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енгрия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→                    </a:t>
            </a:r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Украина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Грузия →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057678" y="836712"/>
            <a:ext cx="3809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Туркменистан → Китай</a:t>
            </a:r>
          </a:p>
          <a:p>
            <a:pPr lvl="0"/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Іран/Індія  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689526" y="1484784"/>
            <a:ext cx="5537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Азербайджан        Казахстан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Туркменистан → Китай</a:t>
            </a:r>
          </a:p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Иран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Индия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913662" y="2060848"/>
            <a:ext cx="337715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Казахстан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Туркменистан → Китай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Иран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Индия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Соединительная линия уступом 93"/>
          <p:cNvCxnSpPr/>
          <p:nvPr/>
        </p:nvCxnSpPr>
        <p:spPr>
          <a:xfrm>
            <a:off x="8561734" y="1700808"/>
            <a:ext cx="288032" cy="14401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Соединительная линия уступом 106"/>
          <p:cNvCxnSpPr/>
          <p:nvPr/>
        </p:nvCxnSpPr>
        <p:spPr>
          <a:xfrm>
            <a:off x="7409606" y="1052736"/>
            <a:ext cx="530276" cy="21107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8633742" y="1700808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>
            <a:off x="7625630" y="227687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>
            <a:off x="7625630" y="105273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>
            <a:off x="5465389" y="3645023"/>
            <a:ext cx="3526019" cy="3125337"/>
          </a:xfrm>
          <a:custGeom>
            <a:avLst/>
            <a:gdLst>
              <a:gd name="connsiteX0" fmla="*/ 0 w 3165123"/>
              <a:gd name="connsiteY0" fmla="*/ 0 h 3009900"/>
              <a:gd name="connsiteX1" fmla="*/ 381000 w 3165123"/>
              <a:gd name="connsiteY1" fmla="*/ 651933 h 3009900"/>
              <a:gd name="connsiteX2" fmla="*/ 381000 w 3165123"/>
              <a:gd name="connsiteY2" fmla="*/ 651933 h 3009900"/>
              <a:gd name="connsiteX3" fmla="*/ 872067 w 3165123"/>
              <a:gd name="connsiteY3" fmla="*/ 1278466 h 3009900"/>
              <a:gd name="connsiteX4" fmla="*/ 990600 w 3165123"/>
              <a:gd name="connsiteY4" fmla="*/ 1600200 h 3009900"/>
              <a:gd name="connsiteX5" fmla="*/ 1371600 w 3165123"/>
              <a:gd name="connsiteY5" fmla="*/ 2074333 h 3009900"/>
              <a:gd name="connsiteX6" fmla="*/ 2904067 w 3165123"/>
              <a:gd name="connsiteY6" fmla="*/ 2861733 h 3009900"/>
              <a:gd name="connsiteX7" fmla="*/ 2937934 w 3165123"/>
              <a:gd name="connsiteY7" fmla="*/ 2963333 h 3009900"/>
              <a:gd name="connsiteX0" fmla="*/ 0 w 3515947"/>
              <a:gd name="connsiteY0" fmla="*/ 0 h 3125337"/>
              <a:gd name="connsiteX1" fmla="*/ 731824 w 3515947"/>
              <a:gd name="connsiteY1" fmla="*/ 767370 h 3125337"/>
              <a:gd name="connsiteX2" fmla="*/ 731824 w 3515947"/>
              <a:gd name="connsiteY2" fmla="*/ 767370 h 3125337"/>
              <a:gd name="connsiteX3" fmla="*/ 1222891 w 3515947"/>
              <a:gd name="connsiteY3" fmla="*/ 1393903 h 3125337"/>
              <a:gd name="connsiteX4" fmla="*/ 1341424 w 3515947"/>
              <a:gd name="connsiteY4" fmla="*/ 1715637 h 3125337"/>
              <a:gd name="connsiteX5" fmla="*/ 1722424 w 3515947"/>
              <a:gd name="connsiteY5" fmla="*/ 2189770 h 3125337"/>
              <a:gd name="connsiteX6" fmla="*/ 3254891 w 3515947"/>
              <a:gd name="connsiteY6" fmla="*/ 2977170 h 3125337"/>
              <a:gd name="connsiteX7" fmla="*/ 3288758 w 3515947"/>
              <a:gd name="connsiteY7" fmla="*/ 3078770 h 312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5947" h="3125337">
                <a:moveTo>
                  <a:pt x="0" y="0"/>
                </a:moveTo>
                <a:lnTo>
                  <a:pt x="731824" y="767370"/>
                </a:lnTo>
                <a:lnTo>
                  <a:pt x="731824" y="767370"/>
                </a:lnTo>
                <a:cubicBezTo>
                  <a:pt x="813668" y="871792"/>
                  <a:pt x="1121291" y="1235859"/>
                  <a:pt x="1222891" y="1393903"/>
                </a:cubicBezTo>
                <a:cubicBezTo>
                  <a:pt x="1324491" y="1551947"/>
                  <a:pt x="1258169" y="1582993"/>
                  <a:pt x="1341424" y="1715637"/>
                </a:cubicBezTo>
                <a:cubicBezTo>
                  <a:pt x="1424680" y="1848282"/>
                  <a:pt x="1403513" y="1979515"/>
                  <a:pt x="1722424" y="2189770"/>
                </a:cubicBezTo>
                <a:cubicBezTo>
                  <a:pt x="2041335" y="2400025"/>
                  <a:pt x="2993835" y="2829003"/>
                  <a:pt x="3254891" y="2977170"/>
                </a:cubicBezTo>
                <a:cubicBezTo>
                  <a:pt x="3515947" y="3125337"/>
                  <a:pt x="3402352" y="3102053"/>
                  <a:pt x="3288758" y="3078770"/>
                </a:cubicBezTo>
              </a:path>
            </a:pathLst>
          </a:custGeom>
          <a:ln w="41275">
            <a:solidFill>
              <a:srgbClr val="00B0F0">
                <a:alpha val="54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5897438" y="908720"/>
            <a:ext cx="14680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Азербайджан</a:t>
            </a:r>
            <a:endParaRPr lang="ru-RU" sz="1600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6041454" y="2132856"/>
            <a:ext cx="14680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Азербайджан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12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69"/>
          <p:cNvGrpSpPr/>
          <p:nvPr/>
        </p:nvGrpSpPr>
        <p:grpSpPr>
          <a:xfrm>
            <a:off x="-337679" y="476672"/>
            <a:ext cx="12902283" cy="6279854"/>
            <a:chOff x="899592" y="836712"/>
            <a:chExt cx="7110196" cy="5256584"/>
          </a:xfrm>
        </p:grpSpPr>
        <p:pic>
          <p:nvPicPr>
            <p:cNvPr id="19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2366" b="34948"/>
            <a:stretch/>
          </p:blipFill>
          <p:spPr bwMode="auto">
            <a:xfrm>
              <a:off x="899592" y="836712"/>
              <a:ext cx="7110196" cy="5256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7" name="Полилиния 266"/>
            <p:cNvSpPr/>
            <p:nvPr/>
          </p:nvSpPr>
          <p:spPr bwMode="auto">
            <a:xfrm rot="6438063">
              <a:off x="3290768" y="2553961"/>
              <a:ext cx="1006133" cy="1525860"/>
            </a:xfrm>
            <a:custGeom>
              <a:avLst/>
              <a:gdLst>
                <a:gd name="connsiteX0" fmla="*/ 42094 w 1187475"/>
                <a:gd name="connsiteY0" fmla="*/ 997845 h 1047258"/>
                <a:gd name="connsiteX1" fmla="*/ 61144 w 1187475"/>
                <a:gd name="connsiteY1" fmla="*/ 933551 h 1047258"/>
                <a:gd name="connsiteX2" fmla="*/ 627881 w 1187475"/>
                <a:gd name="connsiteY2" fmla="*/ 101 h 1047258"/>
                <a:gd name="connsiteX3" fmla="*/ 1187475 w 1187475"/>
                <a:gd name="connsiteY3" fmla="*/ 995464 h 1047258"/>
                <a:gd name="connsiteX0" fmla="*/ 29615 w 1174996"/>
                <a:gd name="connsiteY0" fmla="*/ 1051721 h 1091366"/>
                <a:gd name="connsiteX1" fmla="*/ 48665 w 1174996"/>
                <a:gd name="connsiteY1" fmla="*/ 987427 h 1091366"/>
                <a:gd name="connsiteX2" fmla="*/ 417759 w 1174996"/>
                <a:gd name="connsiteY2" fmla="*/ 223070 h 1091366"/>
                <a:gd name="connsiteX3" fmla="*/ 615402 w 1174996"/>
                <a:gd name="connsiteY3" fmla="*/ 53977 h 1091366"/>
                <a:gd name="connsiteX4" fmla="*/ 1174996 w 1174996"/>
                <a:gd name="connsiteY4" fmla="*/ 1049340 h 1091366"/>
                <a:gd name="connsiteX0" fmla="*/ 29615 w 1174996"/>
                <a:gd name="connsiteY0" fmla="*/ 997805 h 1037449"/>
                <a:gd name="connsiteX1" fmla="*/ 48665 w 1174996"/>
                <a:gd name="connsiteY1" fmla="*/ 933511 h 1037449"/>
                <a:gd name="connsiteX2" fmla="*/ 417759 w 1174996"/>
                <a:gd name="connsiteY2" fmla="*/ 169154 h 1037449"/>
                <a:gd name="connsiteX3" fmla="*/ 615402 w 1174996"/>
                <a:gd name="connsiteY3" fmla="*/ 61 h 1037449"/>
                <a:gd name="connsiteX4" fmla="*/ 791614 w 1174996"/>
                <a:gd name="connsiteY4" fmla="*/ 176259 h 1037449"/>
                <a:gd name="connsiteX5" fmla="*/ 1174996 w 1174996"/>
                <a:gd name="connsiteY5" fmla="*/ 995424 h 1037449"/>
                <a:gd name="connsiteX0" fmla="*/ 29615 w 1174996"/>
                <a:gd name="connsiteY0" fmla="*/ 997805 h 1037449"/>
                <a:gd name="connsiteX1" fmla="*/ 48665 w 1174996"/>
                <a:gd name="connsiteY1" fmla="*/ 933511 h 1037449"/>
                <a:gd name="connsiteX2" fmla="*/ 417759 w 1174996"/>
                <a:gd name="connsiteY2" fmla="*/ 169154 h 1037449"/>
                <a:gd name="connsiteX3" fmla="*/ 615402 w 1174996"/>
                <a:gd name="connsiteY3" fmla="*/ 61 h 1037449"/>
                <a:gd name="connsiteX4" fmla="*/ 791614 w 1174996"/>
                <a:gd name="connsiteY4" fmla="*/ 176259 h 1037449"/>
                <a:gd name="connsiteX5" fmla="*/ 1174996 w 1174996"/>
                <a:gd name="connsiteY5" fmla="*/ 995424 h 1037449"/>
                <a:gd name="connsiteX0" fmla="*/ 29615 w 1174996"/>
                <a:gd name="connsiteY0" fmla="*/ 997744 h 1037388"/>
                <a:gd name="connsiteX1" fmla="*/ 48665 w 1174996"/>
                <a:gd name="connsiteY1" fmla="*/ 933450 h 1037388"/>
                <a:gd name="connsiteX2" fmla="*/ 417759 w 1174996"/>
                <a:gd name="connsiteY2" fmla="*/ 169093 h 1037388"/>
                <a:gd name="connsiteX3" fmla="*/ 615402 w 1174996"/>
                <a:gd name="connsiteY3" fmla="*/ 0 h 1037388"/>
                <a:gd name="connsiteX4" fmla="*/ 791614 w 1174996"/>
                <a:gd name="connsiteY4" fmla="*/ 176198 h 1037388"/>
                <a:gd name="connsiteX5" fmla="*/ 1174996 w 1174996"/>
                <a:gd name="connsiteY5" fmla="*/ 995363 h 1037388"/>
                <a:gd name="connsiteX0" fmla="*/ 34678 w 1180059"/>
                <a:gd name="connsiteY0" fmla="*/ 997744 h 1036872"/>
                <a:gd name="connsiteX1" fmla="*/ 53728 w 1180059"/>
                <a:gd name="connsiteY1" fmla="*/ 933450 h 1036872"/>
                <a:gd name="connsiteX2" fmla="*/ 506164 w 1180059"/>
                <a:gd name="connsiteY2" fmla="*/ 178567 h 1036872"/>
                <a:gd name="connsiteX3" fmla="*/ 422822 w 1180059"/>
                <a:gd name="connsiteY3" fmla="*/ 169093 h 1036872"/>
                <a:gd name="connsiteX4" fmla="*/ 620465 w 1180059"/>
                <a:gd name="connsiteY4" fmla="*/ 0 h 1036872"/>
                <a:gd name="connsiteX5" fmla="*/ 796677 w 1180059"/>
                <a:gd name="connsiteY5" fmla="*/ 176198 h 1036872"/>
                <a:gd name="connsiteX6" fmla="*/ 1180059 w 1180059"/>
                <a:gd name="connsiteY6" fmla="*/ 995363 h 1036872"/>
                <a:gd name="connsiteX0" fmla="*/ 34678 w 1180059"/>
                <a:gd name="connsiteY0" fmla="*/ 997744 h 1036872"/>
                <a:gd name="connsiteX1" fmla="*/ 53728 w 1180059"/>
                <a:gd name="connsiteY1" fmla="*/ 933450 h 1036872"/>
                <a:gd name="connsiteX2" fmla="*/ 506164 w 1180059"/>
                <a:gd name="connsiteY2" fmla="*/ 178567 h 1036872"/>
                <a:gd name="connsiteX3" fmla="*/ 422822 w 1180059"/>
                <a:gd name="connsiteY3" fmla="*/ 169093 h 1036872"/>
                <a:gd name="connsiteX4" fmla="*/ 620465 w 1180059"/>
                <a:gd name="connsiteY4" fmla="*/ 0 h 1036872"/>
                <a:gd name="connsiteX5" fmla="*/ 796677 w 1180059"/>
                <a:gd name="connsiteY5" fmla="*/ 176198 h 1036872"/>
                <a:gd name="connsiteX6" fmla="*/ 701428 w 1180059"/>
                <a:gd name="connsiteY6" fmla="*/ 178568 h 1036872"/>
                <a:gd name="connsiteX7" fmla="*/ 1180059 w 1180059"/>
                <a:gd name="connsiteY7" fmla="*/ 995363 h 1036872"/>
                <a:gd name="connsiteX0" fmla="*/ 34678 w 1180059"/>
                <a:gd name="connsiteY0" fmla="*/ 997744 h 1036872"/>
                <a:gd name="connsiteX1" fmla="*/ 53728 w 1180059"/>
                <a:gd name="connsiteY1" fmla="*/ 933450 h 1036872"/>
                <a:gd name="connsiteX2" fmla="*/ 506164 w 1180059"/>
                <a:gd name="connsiteY2" fmla="*/ 178567 h 1036872"/>
                <a:gd name="connsiteX3" fmla="*/ 422822 w 1180059"/>
                <a:gd name="connsiteY3" fmla="*/ 169093 h 1036872"/>
                <a:gd name="connsiteX4" fmla="*/ 620465 w 1180059"/>
                <a:gd name="connsiteY4" fmla="*/ 0 h 1036872"/>
                <a:gd name="connsiteX5" fmla="*/ 796677 w 1180059"/>
                <a:gd name="connsiteY5" fmla="*/ 176198 h 1036872"/>
                <a:gd name="connsiteX6" fmla="*/ 701428 w 1180059"/>
                <a:gd name="connsiteY6" fmla="*/ 178568 h 1036872"/>
                <a:gd name="connsiteX7" fmla="*/ 1180059 w 1180059"/>
                <a:gd name="connsiteY7" fmla="*/ 995363 h 1036872"/>
                <a:gd name="connsiteX0" fmla="*/ 34678 w 1180059"/>
                <a:gd name="connsiteY0" fmla="*/ 997744 h 1036872"/>
                <a:gd name="connsiteX1" fmla="*/ 53728 w 1180059"/>
                <a:gd name="connsiteY1" fmla="*/ 933450 h 1036872"/>
                <a:gd name="connsiteX2" fmla="*/ 506164 w 1180059"/>
                <a:gd name="connsiteY2" fmla="*/ 178567 h 1036872"/>
                <a:gd name="connsiteX3" fmla="*/ 422822 w 1180059"/>
                <a:gd name="connsiteY3" fmla="*/ 169093 h 1036872"/>
                <a:gd name="connsiteX4" fmla="*/ 620465 w 1180059"/>
                <a:gd name="connsiteY4" fmla="*/ 0 h 1036872"/>
                <a:gd name="connsiteX5" fmla="*/ 796677 w 1180059"/>
                <a:gd name="connsiteY5" fmla="*/ 176198 h 1036872"/>
                <a:gd name="connsiteX6" fmla="*/ 701428 w 1180059"/>
                <a:gd name="connsiteY6" fmla="*/ 178568 h 1036872"/>
                <a:gd name="connsiteX7" fmla="*/ 1180059 w 1180059"/>
                <a:gd name="connsiteY7" fmla="*/ 995363 h 1036872"/>
                <a:gd name="connsiteX0" fmla="*/ 0 w 1145381"/>
                <a:gd name="connsiteY0" fmla="*/ 997744 h 997744"/>
                <a:gd name="connsiteX1" fmla="*/ 471486 w 1145381"/>
                <a:gd name="connsiteY1" fmla="*/ 178567 h 997744"/>
                <a:gd name="connsiteX2" fmla="*/ 388144 w 1145381"/>
                <a:gd name="connsiteY2" fmla="*/ 169093 h 997744"/>
                <a:gd name="connsiteX3" fmla="*/ 585787 w 1145381"/>
                <a:gd name="connsiteY3" fmla="*/ 0 h 997744"/>
                <a:gd name="connsiteX4" fmla="*/ 761999 w 1145381"/>
                <a:gd name="connsiteY4" fmla="*/ 176198 h 997744"/>
                <a:gd name="connsiteX5" fmla="*/ 666750 w 1145381"/>
                <a:gd name="connsiteY5" fmla="*/ 178568 h 997744"/>
                <a:gd name="connsiteX6" fmla="*/ 1145381 w 1145381"/>
                <a:gd name="connsiteY6" fmla="*/ 995363 h 997744"/>
                <a:gd name="connsiteX0" fmla="*/ 0 w 1145381"/>
                <a:gd name="connsiteY0" fmla="*/ 997744 h 997744"/>
                <a:gd name="connsiteX1" fmla="*/ 490536 w 1145381"/>
                <a:gd name="connsiteY1" fmla="*/ 169093 h 997744"/>
                <a:gd name="connsiteX2" fmla="*/ 388144 w 1145381"/>
                <a:gd name="connsiteY2" fmla="*/ 169093 h 997744"/>
                <a:gd name="connsiteX3" fmla="*/ 585787 w 1145381"/>
                <a:gd name="connsiteY3" fmla="*/ 0 h 997744"/>
                <a:gd name="connsiteX4" fmla="*/ 761999 w 1145381"/>
                <a:gd name="connsiteY4" fmla="*/ 176198 h 997744"/>
                <a:gd name="connsiteX5" fmla="*/ 666750 w 1145381"/>
                <a:gd name="connsiteY5" fmla="*/ 178568 h 997744"/>
                <a:gd name="connsiteX6" fmla="*/ 1145381 w 1145381"/>
                <a:gd name="connsiteY6" fmla="*/ 995363 h 997744"/>
                <a:gd name="connsiteX0" fmla="*/ 0 w 1145381"/>
                <a:gd name="connsiteY0" fmla="*/ 1000112 h 1000112"/>
                <a:gd name="connsiteX1" fmla="*/ 490536 w 1145381"/>
                <a:gd name="connsiteY1" fmla="*/ 171461 h 1000112"/>
                <a:gd name="connsiteX2" fmla="*/ 388144 w 1145381"/>
                <a:gd name="connsiteY2" fmla="*/ 171461 h 1000112"/>
                <a:gd name="connsiteX3" fmla="*/ 576262 w 1145381"/>
                <a:gd name="connsiteY3" fmla="*/ 0 h 1000112"/>
                <a:gd name="connsiteX4" fmla="*/ 761999 w 1145381"/>
                <a:gd name="connsiteY4" fmla="*/ 178566 h 1000112"/>
                <a:gd name="connsiteX5" fmla="*/ 666750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490536 w 1145381"/>
                <a:gd name="connsiteY1" fmla="*/ 171461 h 1000112"/>
                <a:gd name="connsiteX2" fmla="*/ 388144 w 1145381"/>
                <a:gd name="connsiteY2" fmla="*/ 171461 h 1000112"/>
                <a:gd name="connsiteX3" fmla="*/ 576262 w 1145381"/>
                <a:gd name="connsiteY3" fmla="*/ 0 h 1000112"/>
                <a:gd name="connsiteX4" fmla="*/ 761999 w 1145381"/>
                <a:gd name="connsiteY4" fmla="*/ 178566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27 h 1000127"/>
                <a:gd name="connsiteX1" fmla="*/ 490536 w 1145381"/>
                <a:gd name="connsiteY1" fmla="*/ 171476 h 1000127"/>
                <a:gd name="connsiteX2" fmla="*/ 388144 w 1145381"/>
                <a:gd name="connsiteY2" fmla="*/ 171476 h 1000127"/>
                <a:gd name="connsiteX3" fmla="*/ 576262 w 1145381"/>
                <a:gd name="connsiteY3" fmla="*/ 15 h 1000127"/>
                <a:gd name="connsiteX4" fmla="*/ 766761 w 1145381"/>
                <a:gd name="connsiteY4" fmla="*/ 180949 h 1000127"/>
                <a:gd name="connsiteX5" fmla="*/ 652463 w 1145381"/>
                <a:gd name="connsiteY5" fmla="*/ 180951 h 1000127"/>
                <a:gd name="connsiteX6" fmla="*/ 1145381 w 1145381"/>
                <a:gd name="connsiteY6" fmla="*/ 997746 h 1000127"/>
                <a:gd name="connsiteX0" fmla="*/ 0 w 1145381"/>
                <a:gd name="connsiteY0" fmla="*/ 1000127 h 1000127"/>
                <a:gd name="connsiteX1" fmla="*/ 490536 w 1145381"/>
                <a:gd name="connsiteY1" fmla="*/ 171476 h 1000127"/>
                <a:gd name="connsiteX2" fmla="*/ 388144 w 1145381"/>
                <a:gd name="connsiteY2" fmla="*/ 171476 h 1000127"/>
                <a:gd name="connsiteX3" fmla="*/ 576262 w 1145381"/>
                <a:gd name="connsiteY3" fmla="*/ 15 h 1000127"/>
                <a:gd name="connsiteX4" fmla="*/ 766761 w 1145381"/>
                <a:gd name="connsiteY4" fmla="*/ 180949 h 1000127"/>
                <a:gd name="connsiteX5" fmla="*/ 652463 w 1145381"/>
                <a:gd name="connsiteY5" fmla="*/ 180951 h 1000127"/>
                <a:gd name="connsiteX6" fmla="*/ 1145381 w 1145381"/>
                <a:gd name="connsiteY6" fmla="*/ 997746 h 1000127"/>
                <a:gd name="connsiteX0" fmla="*/ 0 w 1145381"/>
                <a:gd name="connsiteY0" fmla="*/ 1000112 h 1000112"/>
                <a:gd name="connsiteX1" fmla="*/ 490536 w 1145381"/>
                <a:gd name="connsiteY1" fmla="*/ 171461 h 1000112"/>
                <a:gd name="connsiteX2" fmla="*/ 388144 w 1145381"/>
                <a:gd name="connsiteY2" fmla="*/ 171461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27 h 1000127"/>
                <a:gd name="connsiteX1" fmla="*/ 490536 w 1145381"/>
                <a:gd name="connsiteY1" fmla="*/ 171476 h 1000127"/>
                <a:gd name="connsiteX2" fmla="*/ 383381 w 1145381"/>
                <a:gd name="connsiteY2" fmla="*/ 171476 h 1000127"/>
                <a:gd name="connsiteX3" fmla="*/ 576262 w 1145381"/>
                <a:gd name="connsiteY3" fmla="*/ 15 h 1000127"/>
                <a:gd name="connsiteX4" fmla="*/ 766761 w 1145381"/>
                <a:gd name="connsiteY4" fmla="*/ 180949 h 1000127"/>
                <a:gd name="connsiteX5" fmla="*/ 652463 w 1145381"/>
                <a:gd name="connsiteY5" fmla="*/ 180951 h 1000127"/>
                <a:gd name="connsiteX6" fmla="*/ 1145381 w 1145381"/>
                <a:gd name="connsiteY6" fmla="*/ 997746 h 1000127"/>
                <a:gd name="connsiteX0" fmla="*/ 0 w 1145381"/>
                <a:gd name="connsiteY0" fmla="*/ 1000127 h 1000127"/>
                <a:gd name="connsiteX1" fmla="*/ 488155 w 1145381"/>
                <a:gd name="connsiteY1" fmla="*/ 176214 h 1000127"/>
                <a:gd name="connsiteX2" fmla="*/ 383381 w 1145381"/>
                <a:gd name="connsiteY2" fmla="*/ 171476 h 1000127"/>
                <a:gd name="connsiteX3" fmla="*/ 576262 w 1145381"/>
                <a:gd name="connsiteY3" fmla="*/ 15 h 1000127"/>
                <a:gd name="connsiteX4" fmla="*/ 766761 w 1145381"/>
                <a:gd name="connsiteY4" fmla="*/ 180949 h 1000127"/>
                <a:gd name="connsiteX5" fmla="*/ 652463 w 1145381"/>
                <a:gd name="connsiteY5" fmla="*/ 180951 h 1000127"/>
                <a:gd name="connsiteX6" fmla="*/ 1145381 w 1145381"/>
                <a:gd name="connsiteY6" fmla="*/ 997746 h 1000127"/>
                <a:gd name="connsiteX0" fmla="*/ 0 w 1145381"/>
                <a:gd name="connsiteY0" fmla="*/ 1000112 h 1000112"/>
                <a:gd name="connsiteX1" fmla="*/ 488155 w 1145381"/>
                <a:gd name="connsiteY1" fmla="*/ 176199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488155 w 1145381"/>
                <a:gd name="connsiteY1" fmla="*/ 176199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488155 w 1145381"/>
                <a:gd name="connsiteY1" fmla="*/ 176199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11967 w 1145381"/>
                <a:gd name="connsiteY1" fmla="*/ 171462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7205 w 1145381"/>
                <a:gd name="connsiteY1" fmla="*/ 180936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2338201"/>
                <a:gd name="connsiteY0" fmla="*/ 1000112 h 1127423"/>
                <a:gd name="connsiteX1" fmla="*/ 500061 w 2338201"/>
                <a:gd name="connsiteY1" fmla="*/ 178568 h 1127423"/>
                <a:gd name="connsiteX2" fmla="*/ 383381 w 2338201"/>
                <a:gd name="connsiteY2" fmla="*/ 180935 h 1127423"/>
                <a:gd name="connsiteX3" fmla="*/ 576262 w 2338201"/>
                <a:gd name="connsiteY3" fmla="*/ 0 h 1127423"/>
                <a:gd name="connsiteX4" fmla="*/ 766761 w 2338201"/>
                <a:gd name="connsiteY4" fmla="*/ 180934 h 1127423"/>
                <a:gd name="connsiteX5" fmla="*/ 652463 w 2338201"/>
                <a:gd name="connsiteY5" fmla="*/ 180936 h 1127423"/>
                <a:gd name="connsiteX6" fmla="*/ 2338201 w 2338201"/>
                <a:gd name="connsiteY6" fmla="*/ 1127423 h 1127423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689449"/>
                <a:gd name="connsiteY0" fmla="*/ 1280585 h 1280585"/>
                <a:gd name="connsiteX1" fmla="*/ 953661 w 2689449"/>
                <a:gd name="connsiteY1" fmla="*/ 178568 h 1280585"/>
                <a:gd name="connsiteX2" fmla="*/ 836981 w 2689449"/>
                <a:gd name="connsiteY2" fmla="*/ 180935 h 1280585"/>
                <a:gd name="connsiteX3" fmla="*/ 1029862 w 2689449"/>
                <a:gd name="connsiteY3" fmla="*/ 0 h 1280585"/>
                <a:gd name="connsiteX4" fmla="*/ 1220361 w 2689449"/>
                <a:gd name="connsiteY4" fmla="*/ 180934 h 1280585"/>
                <a:gd name="connsiteX5" fmla="*/ 1106063 w 2689449"/>
                <a:gd name="connsiteY5" fmla="*/ 180936 h 1280585"/>
                <a:gd name="connsiteX6" fmla="*/ 2689449 w 2689449"/>
                <a:gd name="connsiteY6" fmla="*/ 1242650 h 1280585"/>
                <a:gd name="connsiteX0" fmla="*/ 0 w 2689449"/>
                <a:gd name="connsiteY0" fmla="*/ 1280585 h 1280585"/>
                <a:gd name="connsiteX1" fmla="*/ 953661 w 2689449"/>
                <a:gd name="connsiteY1" fmla="*/ 178568 h 1280585"/>
                <a:gd name="connsiteX2" fmla="*/ 836981 w 2689449"/>
                <a:gd name="connsiteY2" fmla="*/ 180935 h 1280585"/>
                <a:gd name="connsiteX3" fmla="*/ 1029862 w 2689449"/>
                <a:gd name="connsiteY3" fmla="*/ 0 h 1280585"/>
                <a:gd name="connsiteX4" fmla="*/ 1220361 w 2689449"/>
                <a:gd name="connsiteY4" fmla="*/ 180934 h 1280585"/>
                <a:gd name="connsiteX5" fmla="*/ 1106063 w 2689449"/>
                <a:gd name="connsiteY5" fmla="*/ 180936 h 1280585"/>
                <a:gd name="connsiteX6" fmla="*/ 2689449 w 2689449"/>
                <a:gd name="connsiteY6" fmla="*/ 1242650 h 1280585"/>
                <a:gd name="connsiteX0" fmla="*/ 0 w 2689449"/>
                <a:gd name="connsiteY0" fmla="*/ 1280585 h 1280585"/>
                <a:gd name="connsiteX1" fmla="*/ 953661 w 2689449"/>
                <a:gd name="connsiteY1" fmla="*/ 178568 h 1280585"/>
                <a:gd name="connsiteX2" fmla="*/ 836981 w 2689449"/>
                <a:gd name="connsiteY2" fmla="*/ 180935 h 1280585"/>
                <a:gd name="connsiteX3" fmla="*/ 1029862 w 2689449"/>
                <a:gd name="connsiteY3" fmla="*/ 0 h 1280585"/>
                <a:gd name="connsiteX4" fmla="*/ 1220361 w 2689449"/>
                <a:gd name="connsiteY4" fmla="*/ 180934 h 1280585"/>
                <a:gd name="connsiteX5" fmla="*/ 1106063 w 2689449"/>
                <a:gd name="connsiteY5" fmla="*/ 180936 h 1280585"/>
                <a:gd name="connsiteX6" fmla="*/ 2689449 w 2689449"/>
                <a:gd name="connsiteY6" fmla="*/ 1242650 h 1280585"/>
                <a:gd name="connsiteX0" fmla="*/ 0 w 2450546"/>
                <a:gd name="connsiteY0" fmla="*/ 1286311 h 1286311"/>
                <a:gd name="connsiteX1" fmla="*/ 714758 w 2450546"/>
                <a:gd name="connsiteY1" fmla="*/ 178568 h 1286311"/>
                <a:gd name="connsiteX2" fmla="*/ 598078 w 2450546"/>
                <a:gd name="connsiteY2" fmla="*/ 180935 h 1286311"/>
                <a:gd name="connsiteX3" fmla="*/ 790959 w 2450546"/>
                <a:gd name="connsiteY3" fmla="*/ 0 h 1286311"/>
                <a:gd name="connsiteX4" fmla="*/ 981458 w 2450546"/>
                <a:gd name="connsiteY4" fmla="*/ 180934 h 1286311"/>
                <a:gd name="connsiteX5" fmla="*/ 867160 w 2450546"/>
                <a:gd name="connsiteY5" fmla="*/ 180936 h 1286311"/>
                <a:gd name="connsiteX6" fmla="*/ 2450546 w 2450546"/>
                <a:gd name="connsiteY6" fmla="*/ 1242650 h 1286311"/>
                <a:gd name="connsiteX0" fmla="*/ 0 w 2450546"/>
                <a:gd name="connsiteY0" fmla="*/ 1286311 h 1286311"/>
                <a:gd name="connsiteX1" fmla="*/ 714758 w 2450546"/>
                <a:gd name="connsiteY1" fmla="*/ 178568 h 1286311"/>
                <a:gd name="connsiteX2" fmla="*/ 598078 w 2450546"/>
                <a:gd name="connsiteY2" fmla="*/ 180935 h 1286311"/>
                <a:gd name="connsiteX3" fmla="*/ 790959 w 2450546"/>
                <a:gd name="connsiteY3" fmla="*/ 0 h 1286311"/>
                <a:gd name="connsiteX4" fmla="*/ 981458 w 2450546"/>
                <a:gd name="connsiteY4" fmla="*/ 180934 h 1286311"/>
                <a:gd name="connsiteX5" fmla="*/ 867160 w 2450546"/>
                <a:gd name="connsiteY5" fmla="*/ 180936 h 1286311"/>
                <a:gd name="connsiteX6" fmla="*/ 2450546 w 2450546"/>
                <a:gd name="connsiteY6" fmla="*/ 1242650 h 1286311"/>
                <a:gd name="connsiteX0" fmla="*/ 0 w 1694491"/>
                <a:gd name="connsiteY0" fmla="*/ 1286311 h 1286311"/>
                <a:gd name="connsiteX1" fmla="*/ 714758 w 1694491"/>
                <a:gd name="connsiteY1" fmla="*/ 178568 h 1286311"/>
                <a:gd name="connsiteX2" fmla="*/ 598078 w 1694491"/>
                <a:gd name="connsiteY2" fmla="*/ 180935 h 1286311"/>
                <a:gd name="connsiteX3" fmla="*/ 790959 w 1694491"/>
                <a:gd name="connsiteY3" fmla="*/ 0 h 1286311"/>
                <a:gd name="connsiteX4" fmla="*/ 981458 w 1694491"/>
                <a:gd name="connsiteY4" fmla="*/ 180934 h 1286311"/>
                <a:gd name="connsiteX5" fmla="*/ 867160 w 1694491"/>
                <a:gd name="connsiteY5" fmla="*/ 180936 h 1286311"/>
                <a:gd name="connsiteX6" fmla="*/ 1694492 w 1694491"/>
                <a:gd name="connsiteY6" fmla="*/ 1261108 h 1286311"/>
                <a:gd name="connsiteX0" fmla="*/ 0 w 1694492"/>
                <a:gd name="connsiteY0" fmla="*/ 1286311 h 1286311"/>
                <a:gd name="connsiteX1" fmla="*/ 714758 w 1694492"/>
                <a:gd name="connsiteY1" fmla="*/ 178568 h 1286311"/>
                <a:gd name="connsiteX2" fmla="*/ 598078 w 1694492"/>
                <a:gd name="connsiteY2" fmla="*/ 180935 h 1286311"/>
                <a:gd name="connsiteX3" fmla="*/ 790959 w 1694492"/>
                <a:gd name="connsiteY3" fmla="*/ 0 h 1286311"/>
                <a:gd name="connsiteX4" fmla="*/ 981458 w 1694492"/>
                <a:gd name="connsiteY4" fmla="*/ 180934 h 1286311"/>
                <a:gd name="connsiteX5" fmla="*/ 867160 w 1694492"/>
                <a:gd name="connsiteY5" fmla="*/ 180936 h 1286311"/>
                <a:gd name="connsiteX6" fmla="*/ 1694492 w 1694492"/>
                <a:gd name="connsiteY6" fmla="*/ 1261108 h 1286311"/>
                <a:gd name="connsiteX0" fmla="*/ 0 w 1907166"/>
                <a:gd name="connsiteY0" fmla="*/ 1286311 h 1290591"/>
                <a:gd name="connsiteX1" fmla="*/ 714758 w 1907166"/>
                <a:gd name="connsiteY1" fmla="*/ 178568 h 1290591"/>
                <a:gd name="connsiteX2" fmla="*/ 598078 w 1907166"/>
                <a:gd name="connsiteY2" fmla="*/ 180935 h 1290591"/>
                <a:gd name="connsiteX3" fmla="*/ 790959 w 1907166"/>
                <a:gd name="connsiteY3" fmla="*/ 0 h 1290591"/>
                <a:gd name="connsiteX4" fmla="*/ 981458 w 1907166"/>
                <a:gd name="connsiteY4" fmla="*/ 180934 h 1290591"/>
                <a:gd name="connsiteX5" fmla="*/ 867160 w 1907166"/>
                <a:gd name="connsiteY5" fmla="*/ 180936 h 1290591"/>
                <a:gd name="connsiteX6" fmla="*/ 1907167 w 1907166"/>
                <a:gd name="connsiteY6" fmla="*/ 1290591 h 1290591"/>
                <a:gd name="connsiteX0" fmla="*/ 1 w 2053202"/>
                <a:gd name="connsiteY0" fmla="*/ 1351430 h 1351430"/>
                <a:gd name="connsiteX1" fmla="*/ 860793 w 2053202"/>
                <a:gd name="connsiteY1" fmla="*/ 178568 h 1351430"/>
                <a:gd name="connsiteX2" fmla="*/ 744113 w 2053202"/>
                <a:gd name="connsiteY2" fmla="*/ 180935 h 1351430"/>
                <a:gd name="connsiteX3" fmla="*/ 936994 w 2053202"/>
                <a:gd name="connsiteY3" fmla="*/ 0 h 1351430"/>
                <a:gd name="connsiteX4" fmla="*/ 1127493 w 2053202"/>
                <a:gd name="connsiteY4" fmla="*/ 180934 h 1351430"/>
                <a:gd name="connsiteX5" fmla="*/ 1013195 w 2053202"/>
                <a:gd name="connsiteY5" fmla="*/ 180936 h 1351430"/>
                <a:gd name="connsiteX6" fmla="*/ 2053202 w 2053202"/>
                <a:gd name="connsiteY6" fmla="*/ 1290591 h 1351430"/>
                <a:gd name="connsiteX0" fmla="*/ 0 w 1667907"/>
                <a:gd name="connsiteY0" fmla="*/ 1351430 h 1351430"/>
                <a:gd name="connsiteX1" fmla="*/ 860792 w 1667907"/>
                <a:gd name="connsiteY1" fmla="*/ 178568 h 1351430"/>
                <a:gd name="connsiteX2" fmla="*/ 744112 w 1667907"/>
                <a:gd name="connsiteY2" fmla="*/ 180935 h 1351430"/>
                <a:gd name="connsiteX3" fmla="*/ 936993 w 1667907"/>
                <a:gd name="connsiteY3" fmla="*/ 0 h 1351430"/>
                <a:gd name="connsiteX4" fmla="*/ 1127492 w 1667907"/>
                <a:gd name="connsiteY4" fmla="*/ 180934 h 1351430"/>
                <a:gd name="connsiteX5" fmla="*/ 1013194 w 1667907"/>
                <a:gd name="connsiteY5" fmla="*/ 180936 h 1351430"/>
                <a:gd name="connsiteX6" fmla="*/ 1667907 w 1667907"/>
                <a:gd name="connsiteY6" fmla="*/ 1298654 h 1351430"/>
                <a:gd name="connsiteX0" fmla="*/ -1 w 1461260"/>
                <a:gd name="connsiteY0" fmla="*/ 1272736 h 1298654"/>
                <a:gd name="connsiteX1" fmla="*/ 654145 w 1461260"/>
                <a:gd name="connsiteY1" fmla="*/ 178568 h 1298654"/>
                <a:gd name="connsiteX2" fmla="*/ 537465 w 1461260"/>
                <a:gd name="connsiteY2" fmla="*/ 180935 h 1298654"/>
                <a:gd name="connsiteX3" fmla="*/ 730346 w 1461260"/>
                <a:gd name="connsiteY3" fmla="*/ 0 h 1298654"/>
                <a:gd name="connsiteX4" fmla="*/ 920845 w 1461260"/>
                <a:gd name="connsiteY4" fmla="*/ 180934 h 1298654"/>
                <a:gd name="connsiteX5" fmla="*/ 806547 w 1461260"/>
                <a:gd name="connsiteY5" fmla="*/ 180936 h 1298654"/>
                <a:gd name="connsiteX6" fmla="*/ 1461260 w 1461260"/>
                <a:gd name="connsiteY6" fmla="*/ 1298654 h 1298654"/>
                <a:gd name="connsiteX0" fmla="*/ 0 w 1461261"/>
                <a:gd name="connsiteY0" fmla="*/ 1272736 h 1298654"/>
                <a:gd name="connsiteX1" fmla="*/ 654146 w 1461261"/>
                <a:gd name="connsiteY1" fmla="*/ 178568 h 1298654"/>
                <a:gd name="connsiteX2" fmla="*/ 537466 w 1461261"/>
                <a:gd name="connsiteY2" fmla="*/ 180935 h 1298654"/>
                <a:gd name="connsiteX3" fmla="*/ 730347 w 1461261"/>
                <a:gd name="connsiteY3" fmla="*/ 0 h 1298654"/>
                <a:gd name="connsiteX4" fmla="*/ 920846 w 1461261"/>
                <a:gd name="connsiteY4" fmla="*/ 180934 h 1298654"/>
                <a:gd name="connsiteX5" fmla="*/ 806548 w 1461261"/>
                <a:gd name="connsiteY5" fmla="*/ 180936 h 1298654"/>
                <a:gd name="connsiteX6" fmla="*/ 1461261 w 1461261"/>
                <a:gd name="connsiteY6" fmla="*/ 1298654 h 1298654"/>
                <a:gd name="connsiteX0" fmla="*/ 0 w 1461261"/>
                <a:gd name="connsiteY0" fmla="*/ 1272736 h 1298654"/>
                <a:gd name="connsiteX1" fmla="*/ 654146 w 1461261"/>
                <a:gd name="connsiteY1" fmla="*/ 178568 h 1298654"/>
                <a:gd name="connsiteX2" fmla="*/ 537466 w 1461261"/>
                <a:gd name="connsiteY2" fmla="*/ 180935 h 1298654"/>
                <a:gd name="connsiteX3" fmla="*/ 730347 w 1461261"/>
                <a:gd name="connsiteY3" fmla="*/ 0 h 1298654"/>
                <a:gd name="connsiteX4" fmla="*/ 920846 w 1461261"/>
                <a:gd name="connsiteY4" fmla="*/ 180934 h 1298654"/>
                <a:gd name="connsiteX5" fmla="*/ 806548 w 1461261"/>
                <a:gd name="connsiteY5" fmla="*/ 180936 h 1298654"/>
                <a:gd name="connsiteX6" fmla="*/ 1461261 w 1461261"/>
                <a:gd name="connsiteY6" fmla="*/ 1298654 h 1298654"/>
                <a:gd name="connsiteX0" fmla="*/ 0 w 1461261"/>
                <a:gd name="connsiteY0" fmla="*/ 1451423 h 1477341"/>
                <a:gd name="connsiteX1" fmla="*/ 654146 w 1461261"/>
                <a:gd name="connsiteY1" fmla="*/ 357255 h 1477341"/>
                <a:gd name="connsiteX2" fmla="*/ 537466 w 1461261"/>
                <a:gd name="connsiteY2" fmla="*/ 359622 h 1477341"/>
                <a:gd name="connsiteX3" fmla="*/ 738559 w 1461261"/>
                <a:gd name="connsiteY3" fmla="*/ 0 h 1477341"/>
                <a:gd name="connsiteX4" fmla="*/ 920846 w 1461261"/>
                <a:gd name="connsiteY4" fmla="*/ 359621 h 1477341"/>
                <a:gd name="connsiteX5" fmla="*/ 806548 w 1461261"/>
                <a:gd name="connsiteY5" fmla="*/ 359623 h 1477341"/>
                <a:gd name="connsiteX6" fmla="*/ 1461261 w 1461261"/>
                <a:gd name="connsiteY6" fmla="*/ 1477341 h 1477341"/>
                <a:gd name="connsiteX0" fmla="*/ 0 w 997886"/>
                <a:gd name="connsiteY0" fmla="*/ 1451423 h 1451423"/>
                <a:gd name="connsiteX1" fmla="*/ 654146 w 997886"/>
                <a:gd name="connsiteY1" fmla="*/ 357255 h 1451423"/>
                <a:gd name="connsiteX2" fmla="*/ 537466 w 997886"/>
                <a:gd name="connsiteY2" fmla="*/ 359622 h 1451423"/>
                <a:gd name="connsiteX3" fmla="*/ 738559 w 997886"/>
                <a:gd name="connsiteY3" fmla="*/ 0 h 1451423"/>
                <a:gd name="connsiteX4" fmla="*/ 920846 w 997886"/>
                <a:gd name="connsiteY4" fmla="*/ 359621 h 1451423"/>
                <a:gd name="connsiteX5" fmla="*/ 806548 w 997886"/>
                <a:gd name="connsiteY5" fmla="*/ 359623 h 1451423"/>
                <a:gd name="connsiteX6" fmla="*/ 997887 w 997886"/>
                <a:gd name="connsiteY6" fmla="*/ 1424806 h 1451423"/>
                <a:gd name="connsiteX0" fmla="*/ 0 w 997887"/>
                <a:gd name="connsiteY0" fmla="*/ 1451423 h 1451423"/>
                <a:gd name="connsiteX1" fmla="*/ 654146 w 997887"/>
                <a:gd name="connsiteY1" fmla="*/ 357255 h 1451423"/>
                <a:gd name="connsiteX2" fmla="*/ 537466 w 997887"/>
                <a:gd name="connsiteY2" fmla="*/ 359622 h 1451423"/>
                <a:gd name="connsiteX3" fmla="*/ 738559 w 997887"/>
                <a:gd name="connsiteY3" fmla="*/ 0 h 1451423"/>
                <a:gd name="connsiteX4" fmla="*/ 920846 w 997887"/>
                <a:gd name="connsiteY4" fmla="*/ 359621 h 1451423"/>
                <a:gd name="connsiteX5" fmla="*/ 806548 w 997887"/>
                <a:gd name="connsiteY5" fmla="*/ 359623 h 1451423"/>
                <a:gd name="connsiteX6" fmla="*/ 997887 w 997887"/>
                <a:gd name="connsiteY6" fmla="*/ 1424806 h 1451423"/>
                <a:gd name="connsiteX0" fmla="*/ 0 w 1244219"/>
                <a:gd name="connsiteY0" fmla="*/ 1416958 h 1424806"/>
                <a:gd name="connsiteX1" fmla="*/ 900478 w 1244219"/>
                <a:gd name="connsiteY1" fmla="*/ 357255 h 1424806"/>
                <a:gd name="connsiteX2" fmla="*/ 783798 w 1244219"/>
                <a:gd name="connsiteY2" fmla="*/ 359622 h 1424806"/>
                <a:gd name="connsiteX3" fmla="*/ 984891 w 1244219"/>
                <a:gd name="connsiteY3" fmla="*/ 0 h 1424806"/>
                <a:gd name="connsiteX4" fmla="*/ 1167178 w 1244219"/>
                <a:gd name="connsiteY4" fmla="*/ 359621 h 1424806"/>
                <a:gd name="connsiteX5" fmla="*/ 1052880 w 1244219"/>
                <a:gd name="connsiteY5" fmla="*/ 359623 h 1424806"/>
                <a:gd name="connsiteX6" fmla="*/ 1244219 w 1244219"/>
                <a:gd name="connsiteY6" fmla="*/ 1424806 h 1424806"/>
                <a:gd name="connsiteX0" fmla="*/ 0 w 1167178"/>
                <a:gd name="connsiteY0" fmla="*/ 1416958 h 1529304"/>
                <a:gd name="connsiteX1" fmla="*/ 900478 w 1167178"/>
                <a:gd name="connsiteY1" fmla="*/ 357255 h 1529304"/>
                <a:gd name="connsiteX2" fmla="*/ 783798 w 1167178"/>
                <a:gd name="connsiteY2" fmla="*/ 359622 h 1529304"/>
                <a:gd name="connsiteX3" fmla="*/ 984891 w 1167178"/>
                <a:gd name="connsiteY3" fmla="*/ 0 h 1529304"/>
                <a:gd name="connsiteX4" fmla="*/ 1167178 w 1167178"/>
                <a:gd name="connsiteY4" fmla="*/ 359621 h 1529304"/>
                <a:gd name="connsiteX5" fmla="*/ 1052880 w 1167178"/>
                <a:gd name="connsiteY5" fmla="*/ 359623 h 1529304"/>
                <a:gd name="connsiteX6" fmla="*/ 781976 w 1167178"/>
                <a:gd name="connsiteY6" fmla="*/ 1529304 h 1529304"/>
                <a:gd name="connsiteX0" fmla="*/ 0 w 1167178"/>
                <a:gd name="connsiteY0" fmla="*/ 1416958 h 1516491"/>
                <a:gd name="connsiteX1" fmla="*/ 900478 w 1167178"/>
                <a:gd name="connsiteY1" fmla="*/ 357255 h 1516491"/>
                <a:gd name="connsiteX2" fmla="*/ 783798 w 1167178"/>
                <a:gd name="connsiteY2" fmla="*/ 359622 h 1516491"/>
                <a:gd name="connsiteX3" fmla="*/ 984891 w 1167178"/>
                <a:gd name="connsiteY3" fmla="*/ 0 h 1516491"/>
                <a:gd name="connsiteX4" fmla="*/ 1167178 w 1167178"/>
                <a:gd name="connsiteY4" fmla="*/ 359621 h 1516491"/>
                <a:gd name="connsiteX5" fmla="*/ 1052880 w 1167178"/>
                <a:gd name="connsiteY5" fmla="*/ 359623 h 1516491"/>
                <a:gd name="connsiteX6" fmla="*/ 668955 w 1167178"/>
                <a:gd name="connsiteY6" fmla="*/ 1516491 h 1516491"/>
                <a:gd name="connsiteX0" fmla="*/ 0 w 1167178"/>
                <a:gd name="connsiteY0" fmla="*/ 1416958 h 1516491"/>
                <a:gd name="connsiteX1" fmla="*/ 900478 w 1167178"/>
                <a:gd name="connsiteY1" fmla="*/ 357255 h 1516491"/>
                <a:gd name="connsiteX2" fmla="*/ 783798 w 1167178"/>
                <a:gd name="connsiteY2" fmla="*/ 359622 h 1516491"/>
                <a:gd name="connsiteX3" fmla="*/ 984891 w 1167178"/>
                <a:gd name="connsiteY3" fmla="*/ 0 h 1516491"/>
                <a:gd name="connsiteX4" fmla="*/ 1167178 w 1167178"/>
                <a:gd name="connsiteY4" fmla="*/ 359621 h 1516491"/>
                <a:gd name="connsiteX5" fmla="*/ 1052880 w 1167178"/>
                <a:gd name="connsiteY5" fmla="*/ 359623 h 1516491"/>
                <a:gd name="connsiteX6" fmla="*/ 668955 w 1167178"/>
                <a:gd name="connsiteY6" fmla="*/ 1516491 h 1516491"/>
                <a:gd name="connsiteX0" fmla="*/ 0 w 1167178"/>
                <a:gd name="connsiteY0" fmla="*/ 1416958 h 1516491"/>
                <a:gd name="connsiteX1" fmla="*/ 900478 w 1167178"/>
                <a:gd name="connsiteY1" fmla="*/ 357255 h 1516491"/>
                <a:gd name="connsiteX2" fmla="*/ 783798 w 1167178"/>
                <a:gd name="connsiteY2" fmla="*/ 359622 h 1516491"/>
                <a:gd name="connsiteX3" fmla="*/ 984891 w 1167178"/>
                <a:gd name="connsiteY3" fmla="*/ 0 h 1516491"/>
                <a:gd name="connsiteX4" fmla="*/ 1167178 w 1167178"/>
                <a:gd name="connsiteY4" fmla="*/ 359621 h 1516491"/>
                <a:gd name="connsiteX5" fmla="*/ 1052880 w 1167178"/>
                <a:gd name="connsiteY5" fmla="*/ 359623 h 1516491"/>
                <a:gd name="connsiteX6" fmla="*/ 668955 w 1167178"/>
                <a:gd name="connsiteY6" fmla="*/ 1516491 h 1516491"/>
                <a:gd name="connsiteX0" fmla="*/ 0 w 1167178"/>
                <a:gd name="connsiteY0" fmla="*/ 1416958 h 1516491"/>
                <a:gd name="connsiteX1" fmla="*/ 900478 w 1167178"/>
                <a:gd name="connsiteY1" fmla="*/ 357255 h 1516491"/>
                <a:gd name="connsiteX2" fmla="*/ 783798 w 1167178"/>
                <a:gd name="connsiteY2" fmla="*/ 359622 h 1516491"/>
                <a:gd name="connsiteX3" fmla="*/ 984891 w 1167178"/>
                <a:gd name="connsiteY3" fmla="*/ 0 h 1516491"/>
                <a:gd name="connsiteX4" fmla="*/ 1167178 w 1167178"/>
                <a:gd name="connsiteY4" fmla="*/ 359621 h 1516491"/>
                <a:gd name="connsiteX5" fmla="*/ 1052880 w 1167178"/>
                <a:gd name="connsiteY5" fmla="*/ 359623 h 1516491"/>
                <a:gd name="connsiteX6" fmla="*/ 668955 w 1167178"/>
                <a:gd name="connsiteY6" fmla="*/ 1516491 h 1516491"/>
                <a:gd name="connsiteX0" fmla="*/ 0 w 1055111"/>
                <a:gd name="connsiteY0" fmla="*/ 1439253 h 1516491"/>
                <a:gd name="connsiteX1" fmla="*/ 788411 w 1055111"/>
                <a:gd name="connsiteY1" fmla="*/ 357255 h 1516491"/>
                <a:gd name="connsiteX2" fmla="*/ 671731 w 1055111"/>
                <a:gd name="connsiteY2" fmla="*/ 359622 h 1516491"/>
                <a:gd name="connsiteX3" fmla="*/ 872824 w 1055111"/>
                <a:gd name="connsiteY3" fmla="*/ 0 h 1516491"/>
                <a:gd name="connsiteX4" fmla="*/ 1055111 w 1055111"/>
                <a:gd name="connsiteY4" fmla="*/ 359621 h 1516491"/>
                <a:gd name="connsiteX5" fmla="*/ 940813 w 1055111"/>
                <a:gd name="connsiteY5" fmla="*/ 359623 h 1516491"/>
                <a:gd name="connsiteX6" fmla="*/ 556888 w 1055111"/>
                <a:gd name="connsiteY6" fmla="*/ 1516491 h 1516491"/>
                <a:gd name="connsiteX0" fmla="*/ 0 w 1055111"/>
                <a:gd name="connsiteY0" fmla="*/ 1439253 h 1516491"/>
                <a:gd name="connsiteX1" fmla="*/ 788411 w 1055111"/>
                <a:gd name="connsiteY1" fmla="*/ 357255 h 1516491"/>
                <a:gd name="connsiteX2" fmla="*/ 671731 w 1055111"/>
                <a:gd name="connsiteY2" fmla="*/ 359622 h 1516491"/>
                <a:gd name="connsiteX3" fmla="*/ 872824 w 1055111"/>
                <a:gd name="connsiteY3" fmla="*/ 0 h 1516491"/>
                <a:gd name="connsiteX4" fmla="*/ 1055111 w 1055111"/>
                <a:gd name="connsiteY4" fmla="*/ 359621 h 1516491"/>
                <a:gd name="connsiteX5" fmla="*/ 940813 w 1055111"/>
                <a:gd name="connsiteY5" fmla="*/ 359623 h 1516491"/>
                <a:gd name="connsiteX6" fmla="*/ 556888 w 1055111"/>
                <a:gd name="connsiteY6" fmla="*/ 1516491 h 1516491"/>
                <a:gd name="connsiteX0" fmla="*/ 0 w 1177894"/>
                <a:gd name="connsiteY0" fmla="*/ 1420770 h 1516491"/>
                <a:gd name="connsiteX1" fmla="*/ 911194 w 1177894"/>
                <a:gd name="connsiteY1" fmla="*/ 357255 h 1516491"/>
                <a:gd name="connsiteX2" fmla="*/ 794514 w 1177894"/>
                <a:gd name="connsiteY2" fmla="*/ 359622 h 1516491"/>
                <a:gd name="connsiteX3" fmla="*/ 995607 w 1177894"/>
                <a:gd name="connsiteY3" fmla="*/ 0 h 1516491"/>
                <a:gd name="connsiteX4" fmla="*/ 1177894 w 1177894"/>
                <a:gd name="connsiteY4" fmla="*/ 359621 h 1516491"/>
                <a:gd name="connsiteX5" fmla="*/ 1063596 w 1177894"/>
                <a:gd name="connsiteY5" fmla="*/ 359623 h 1516491"/>
                <a:gd name="connsiteX6" fmla="*/ 679671 w 1177894"/>
                <a:gd name="connsiteY6" fmla="*/ 1516491 h 1516491"/>
                <a:gd name="connsiteX0" fmla="*/ 0 w 1177894"/>
                <a:gd name="connsiteY0" fmla="*/ 1420770 h 1539945"/>
                <a:gd name="connsiteX1" fmla="*/ 911194 w 1177894"/>
                <a:gd name="connsiteY1" fmla="*/ 357255 h 1539945"/>
                <a:gd name="connsiteX2" fmla="*/ 794514 w 1177894"/>
                <a:gd name="connsiteY2" fmla="*/ 359622 h 1539945"/>
                <a:gd name="connsiteX3" fmla="*/ 995607 w 1177894"/>
                <a:gd name="connsiteY3" fmla="*/ 0 h 1539945"/>
                <a:gd name="connsiteX4" fmla="*/ 1177894 w 1177894"/>
                <a:gd name="connsiteY4" fmla="*/ 359621 h 1539945"/>
                <a:gd name="connsiteX5" fmla="*/ 1063596 w 1177894"/>
                <a:gd name="connsiteY5" fmla="*/ 359623 h 1539945"/>
                <a:gd name="connsiteX6" fmla="*/ 439001 w 1177894"/>
                <a:gd name="connsiteY6" fmla="*/ 1539945 h 1539945"/>
                <a:gd name="connsiteX0" fmla="*/ 0 w 1177894"/>
                <a:gd name="connsiteY0" fmla="*/ 1420770 h 1539945"/>
                <a:gd name="connsiteX1" fmla="*/ 911194 w 1177894"/>
                <a:gd name="connsiteY1" fmla="*/ 357255 h 1539945"/>
                <a:gd name="connsiteX2" fmla="*/ 794514 w 1177894"/>
                <a:gd name="connsiteY2" fmla="*/ 359622 h 1539945"/>
                <a:gd name="connsiteX3" fmla="*/ 995607 w 1177894"/>
                <a:gd name="connsiteY3" fmla="*/ 0 h 1539945"/>
                <a:gd name="connsiteX4" fmla="*/ 1177894 w 1177894"/>
                <a:gd name="connsiteY4" fmla="*/ 359621 h 1539945"/>
                <a:gd name="connsiteX5" fmla="*/ 1063596 w 1177894"/>
                <a:gd name="connsiteY5" fmla="*/ 359623 h 1539945"/>
                <a:gd name="connsiteX6" fmla="*/ 439001 w 1177894"/>
                <a:gd name="connsiteY6" fmla="*/ 1539945 h 1539945"/>
                <a:gd name="connsiteX0" fmla="*/ 0 w 1177894"/>
                <a:gd name="connsiteY0" fmla="*/ 1321047 h 1440222"/>
                <a:gd name="connsiteX1" fmla="*/ 911194 w 1177894"/>
                <a:gd name="connsiteY1" fmla="*/ 257532 h 1440222"/>
                <a:gd name="connsiteX2" fmla="*/ 794514 w 1177894"/>
                <a:gd name="connsiteY2" fmla="*/ 259899 h 1440222"/>
                <a:gd name="connsiteX3" fmla="*/ 994867 w 1177894"/>
                <a:gd name="connsiteY3" fmla="*/ 0 h 1440222"/>
                <a:gd name="connsiteX4" fmla="*/ 1177894 w 1177894"/>
                <a:gd name="connsiteY4" fmla="*/ 259898 h 1440222"/>
                <a:gd name="connsiteX5" fmla="*/ 1063596 w 1177894"/>
                <a:gd name="connsiteY5" fmla="*/ 259900 h 1440222"/>
                <a:gd name="connsiteX6" fmla="*/ 439001 w 1177894"/>
                <a:gd name="connsiteY6" fmla="*/ 1440222 h 1440222"/>
                <a:gd name="connsiteX0" fmla="*/ 0 w 1177894"/>
                <a:gd name="connsiteY0" fmla="*/ 1277932 h 1397107"/>
                <a:gd name="connsiteX1" fmla="*/ 911194 w 1177894"/>
                <a:gd name="connsiteY1" fmla="*/ 214417 h 1397107"/>
                <a:gd name="connsiteX2" fmla="*/ 794514 w 1177894"/>
                <a:gd name="connsiteY2" fmla="*/ 216784 h 1397107"/>
                <a:gd name="connsiteX3" fmla="*/ 978515 w 1177894"/>
                <a:gd name="connsiteY3" fmla="*/ 0 h 1397107"/>
                <a:gd name="connsiteX4" fmla="*/ 1177894 w 1177894"/>
                <a:gd name="connsiteY4" fmla="*/ 216783 h 1397107"/>
                <a:gd name="connsiteX5" fmla="*/ 1063596 w 1177894"/>
                <a:gd name="connsiteY5" fmla="*/ 216785 h 1397107"/>
                <a:gd name="connsiteX6" fmla="*/ 439001 w 1177894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794514 w 1133394"/>
                <a:gd name="connsiteY2" fmla="*/ 216784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821214 w 1133394"/>
                <a:gd name="connsiteY2" fmla="*/ 219718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821214 w 1133394"/>
                <a:gd name="connsiteY2" fmla="*/ 219718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821214 w 1133394"/>
                <a:gd name="connsiteY2" fmla="*/ 219718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  <a:gd name="connsiteX0" fmla="*/ 0 w 1135511"/>
                <a:gd name="connsiteY0" fmla="*/ 1277932 h 1397107"/>
                <a:gd name="connsiteX1" fmla="*/ 911194 w 1135511"/>
                <a:gd name="connsiteY1" fmla="*/ 214417 h 1397107"/>
                <a:gd name="connsiteX2" fmla="*/ 821214 w 1135511"/>
                <a:gd name="connsiteY2" fmla="*/ 219718 h 1397107"/>
                <a:gd name="connsiteX3" fmla="*/ 978515 w 1135511"/>
                <a:gd name="connsiteY3" fmla="*/ 0 h 1397107"/>
                <a:gd name="connsiteX4" fmla="*/ 1133394 w 1135511"/>
                <a:gd name="connsiteY4" fmla="*/ 211893 h 1397107"/>
                <a:gd name="connsiteX5" fmla="*/ 1063596 w 1135511"/>
                <a:gd name="connsiteY5" fmla="*/ 216785 h 1397107"/>
                <a:gd name="connsiteX6" fmla="*/ 439001 w 1135511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821214 w 1133394"/>
                <a:gd name="connsiteY2" fmla="*/ 219718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821214 w 1133394"/>
                <a:gd name="connsiteY2" fmla="*/ 219718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821214 w 1133394"/>
                <a:gd name="connsiteY2" fmla="*/ 219718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394" h="1397107">
                  <a:moveTo>
                    <a:pt x="0" y="1277932"/>
                  </a:moveTo>
                  <a:cubicBezTo>
                    <a:pt x="878181" y="1046643"/>
                    <a:pt x="1016371" y="516737"/>
                    <a:pt x="911194" y="214417"/>
                  </a:cubicBezTo>
                  <a:lnTo>
                    <a:pt x="821214" y="219718"/>
                  </a:lnTo>
                  <a:lnTo>
                    <a:pt x="978515" y="0"/>
                  </a:lnTo>
                  <a:lnTo>
                    <a:pt x="1133394" y="211893"/>
                  </a:lnTo>
                  <a:lnTo>
                    <a:pt x="1063596" y="216785"/>
                  </a:lnTo>
                  <a:cubicBezTo>
                    <a:pt x="1335183" y="912223"/>
                    <a:pt x="619905" y="1260247"/>
                    <a:pt x="439001" y="1397107"/>
                  </a:cubicBezTo>
                </a:path>
              </a:pathLst>
            </a:custGeom>
            <a:solidFill>
              <a:schemeClr val="accent4">
                <a:lumMod val="50000"/>
                <a:alpha val="44000"/>
              </a:schemeClr>
            </a:solidFill>
            <a:ln w="28575" cap="flat" cmpd="sng" algn="ctr">
              <a:solidFill>
                <a:schemeClr val="accent4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84342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8" name="Полилиния 267"/>
            <p:cNvSpPr/>
            <p:nvPr/>
          </p:nvSpPr>
          <p:spPr bwMode="auto">
            <a:xfrm rot="6066130">
              <a:off x="2833764" y="2980493"/>
              <a:ext cx="820738" cy="1593850"/>
            </a:xfrm>
            <a:custGeom>
              <a:avLst/>
              <a:gdLst>
                <a:gd name="connsiteX0" fmla="*/ 42094 w 1187475"/>
                <a:gd name="connsiteY0" fmla="*/ 997845 h 1047258"/>
                <a:gd name="connsiteX1" fmla="*/ 61144 w 1187475"/>
                <a:gd name="connsiteY1" fmla="*/ 933551 h 1047258"/>
                <a:gd name="connsiteX2" fmla="*/ 627881 w 1187475"/>
                <a:gd name="connsiteY2" fmla="*/ 101 h 1047258"/>
                <a:gd name="connsiteX3" fmla="*/ 1187475 w 1187475"/>
                <a:gd name="connsiteY3" fmla="*/ 995464 h 1047258"/>
                <a:gd name="connsiteX0" fmla="*/ 29615 w 1174996"/>
                <a:gd name="connsiteY0" fmla="*/ 1051721 h 1091366"/>
                <a:gd name="connsiteX1" fmla="*/ 48665 w 1174996"/>
                <a:gd name="connsiteY1" fmla="*/ 987427 h 1091366"/>
                <a:gd name="connsiteX2" fmla="*/ 417759 w 1174996"/>
                <a:gd name="connsiteY2" fmla="*/ 223070 h 1091366"/>
                <a:gd name="connsiteX3" fmla="*/ 615402 w 1174996"/>
                <a:gd name="connsiteY3" fmla="*/ 53977 h 1091366"/>
                <a:gd name="connsiteX4" fmla="*/ 1174996 w 1174996"/>
                <a:gd name="connsiteY4" fmla="*/ 1049340 h 1091366"/>
                <a:gd name="connsiteX0" fmla="*/ 29615 w 1174996"/>
                <a:gd name="connsiteY0" fmla="*/ 997805 h 1037449"/>
                <a:gd name="connsiteX1" fmla="*/ 48665 w 1174996"/>
                <a:gd name="connsiteY1" fmla="*/ 933511 h 1037449"/>
                <a:gd name="connsiteX2" fmla="*/ 417759 w 1174996"/>
                <a:gd name="connsiteY2" fmla="*/ 169154 h 1037449"/>
                <a:gd name="connsiteX3" fmla="*/ 615402 w 1174996"/>
                <a:gd name="connsiteY3" fmla="*/ 61 h 1037449"/>
                <a:gd name="connsiteX4" fmla="*/ 791614 w 1174996"/>
                <a:gd name="connsiteY4" fmla="*/ 176259 h 1037449"/>
                <a:gd name="connsiteX5" fmla="*/ 1174996 w 1174996"/>
                <a:gd name="connsiteY5" fmla="*/ 995424 h 1037449"/>
                <a:gd name="connsiteX0" fmla="*/ 29615 w 1174996"/>
                <a:gd name="connsiteY0" fmla="*/ 997805 h 1037449"/>
                <a:gd name="connsiteX1" fmla="*/ 48665 w 1174996"/>
                <a:gd name="connsiteY1" fmla="*/ 933511 h 1037449"/>
                <a:gd name="connsiteX2" fmla="*/ 417759 w 1174996"/>
                <a:gd name="connsiteY2" fmla="*/ 169154 h 1037449"/>
                <a:gd name="connsiteX3" fmla="*/ 615402 w 1174996"/>
                <a:gd name="connsiteY3" fmla="*/ 61 h 1037449"/>
                <a:gd name="connsiteX4" fmla="*/ 791614 w 1174996"/>
                <a:gd name="connsiteY4" fmla="*/ 176259 h 1037449"/>
                <a:gd name="connsiteX5" fmla="*/ 1174996 w 1174996"/>
                <a:gd name="connsiteY5" fmla="*/ 995424 h 1037449"/>
                <a:gd name="connsiteX0" fmla="*/ 29615 w 1174996"/>
                <a:gd name="connsiteY0" fmla="*/ 997744 h 1037388"/>
                <a:gd name="connsiteX1" fmla="*/ 48665 w 1174996"/>
                <a:gd name="connsiteY1" fmla="*/ 933450 h 1037388"/>
                <a:gd name="connsiteX2" fmla="*/ 417759 w 1174996"/>
                <a:gd name="connsiteY2" fmla="*/ 169093 h 1037388"/>
                <a:gd name="connsiteX3" fmla="*/ 615402 w 1174996"/>
                <a:gd name="connsiteY3" fmla="*/ 0 h 1037388"/>
                <a:gd name="connsiteX4" fmla="*/ 791614 w 1174996"/>
                <a:gd name="connsiteY4" fmla="*/ 176198 h 1037388"/>
                <a:gd name="connsiteX5" fmla="*/ 1174996 w 1174996"/>
                <a:gd name="connsiteY5" fmla="*/ 995363 h 1037388"/>
                <a:gd name="connsiteX0" fmla="*/ 34678 w 1180059"/>
                <a:gd name="connsiteY0" fmla="*/ 997744 h 1036872"/>
                <a:gd name="connsiteX1" fmla="*/ 53728 w 1180059"/>
                <a:gd name="connsiteY1" fmla="*/ 933450 h 1036872"/>
                <a:gd name="connsiteX2" fmla="*/ 506164 w 1180059"/>
                <a:gd name="connsiteY2" fmla="*/ 178567 h 1036872"/>
                <a:gd name="connsiteX3" fmla="*/ 422822 w 1180059"/>
                <a:gd name="connsiteY3" fmla="*/ 169093 h 1036872"/>
                <a:gd name="connsiteX4" fmla="*/ 620465 w 1180059"/>
                <a:gd name="connsiteY4" fmla="*/ 0 h 1036872"/>
                <a:gd name="connsiteX5" fmla="*/ 796677 w 1180059"/>
                <a:gd name="connsiteY5" fmla="*/ 176198 h 1036872"/>
                <a:gd name="connsiteX6" fmla="*/ 1180059 w 1180059"/>
                <a:gd name="connsiteY6" fmla="*/ 995363 h 1036872"/>
                <a:gd name="connsiteX0" fmla="*/ 34678 w 1180059"/>
                <a:gd name="connsiteY0" fmla="*/ 997744 h 1036872"/>
                <a:gd name="connsiteX1" fmla="*/ 53728 w 1180059"/>
                <a:gd name="connsiteY1" fmla="*/ 933450 h 1036872"/>
                <a:gd name="connsiteX2" fmla="*/ 506164 w 1180059"/>
                <a:gd name="connsiteY2" fmla="*/ 178567 h 1036872"/>
                <a:gd name="connsiteX3" fmla="*/ 422822 w 1180059"/>
                <a:gd name="connsiteY3" fmla="*/ 169093 h 1036872"/>
                <a:gd name="connsiteX4" fmla="*/ 620465 w 1180059"/>
                <a:gd name="connsiteY4" fmla="*/ 0 h 1036872"/>
                <a:gd name="connsiteX5" fmla="*/ 796677 w 1180059"/>
                <a:gd name="connsiteY5" fmla="*/ 176198 h 1036872"/>
                <a:gd name="connsiteX6" fmla="*/ 701428 w 1180059"/>
                <a:gd name="connsiteY6" fmla="*/ 178568 h 1036872"/>
                <a:gd name="connsiteX7" fmla="*/ 1180059 w 1180059"/>
                <a:gd name="connsiteY7" fmla="*/ 995363 h 1036872"/>
                <a:gd name="connsiteX0" fmla="*/ 34678 w 1180059"/>
                <a:gd name="connsiteY0" fmla="*/ 997744 h 1036872"/>
                <a:gd name="connsiteX1" fmla="*/ 53728 w 1180059"/>
                <a:gd name="connsiteY1" fmla="*/ 933450 h 1036872"/>
                <a:gd name="connsiteX2" fmla="*/ 506164 w 1180059"/>
                <a:gd name="connsiteY2" fmla="*/ 178567 h 1036872"/>
                <a:gd name="connsiteX3" fmla="*/ 422822 w 1180059"/>
                <a:gd name="connsiteY3" fmla="*/ 169093 h 1036872"/>
                <a:gd name="connsiteX4" fmla="*/ 620465 w 1180059"/>
                <a:gd name="connsiteY4" fmla="*/ 0 h 1036872"/>
                <a:gd name="connsiteX5" fmla="*/ 796677 w 1180059"/>
                <a:gd name="connsiteY5" fmla="*/ 176198 h 1036872"/>
                <a:gd name="connsiteX6" fmla="*/ 701428 w 1180059"/>
                <a:gd name="connsiteY6" fmla="*/ 178568 h 1036872"/>
                <a:gd name="connsiteX7" fmla="*/ 1180059 w 1180059"/>
                <a:gd name="connsiteY7" fmla="*/ 995363 h 1036872"/>
                <a:gd name="connsiteX0" fmla="*/ 34678 w 1180059"/>
                <a:gd name="connsiteY0" fmla="*/ 997744 h 1036872"/>
                <a:gd name="connsiteX1" fmla="*/ 53728 w 1180059"/>
                <a:gd name="connsiteY1" fmla="*/ 933450 h 1036872"/>
                <a:gd name="connsiteX2" fmla="*/ 506164 w 1180059"/>
                <a:gd name="connsiteY2" fmla="*/ 178567 h 1036872"/>
                <a:gd name="connsiteX3" fmla="*/ 422822 w 1180059"/>
                <a:gd name="connsiteY3" fmla="*/ 169093 h 1036872"/>
                <a:gd name="connsiteX4" fmla="*/ 620465 w 1180059"/>
                <a:gd name="connsiteY4" fmla="*/ 0 h 1036872"/>
                <a:gd name="connsiteX5" fmla="*/ 796677 w 1180059"/>
                <a:gd name="connsiteY5" fmla="*/ 176198 h 1036872"/>
                <a:gd name="connsiteX6" fmla="*/ 701428 w 1180059"/>
                <a:gd name="connsiteY6" fmla="*/ 178568 h 1036872"/>
                <a:gd name="connsiteX7" fmla="*/ 1180059 w 1180059"/>
                <a:gd name="connsiteY7" fmla="*/ 995363 h 1036872"/>
                <a:gd name="connsiteX0" fmla="*/ 0 w 1145381"/>
                <a:gd name="connsiteY0" fmla="*/ 997744 h 997744"/>
                <a:gd name="connsiteX1" fmla="*/ 471486 w 1145381"/>
                <a:gd name="connsiteY1" fmla="*/ 178567 h 997744"/>
                <a:gd name="connsiteX2" fmla="*/ 388144 w 1145381"/>
                <a:gd name="connsiteY2" fmla="*/ 169093 h 997744"/>
                <a:gd name="connsiteX3" fmla="*/ 585787 w 1145381"/>
                <a:gd name="connsiteY3" fmla="*/ 0 h 997744"/>
                <a:gd name="connsiteX4" fmla="*/ 761999 w 1145381"/>
                <a:gd name="connsiteY4" fmla="*/ 176198 h 997744"/>
                <a:gd name="connsiteX5" fmla="*/ 666750 w 1145381"/>
                <a:gd name="connsiteY5" fmla="*/ 178568 h 997744"/>
                <a:gd name="connsiteX6" fmla="*/ 1145381 w 1145381"/>
                <a:gd name="connsiteY6" fmla="*/ 995363 h 997744"/>
                <a:gd name="connsiteX0" fmla="*/ 0 w 1145381"/>
                <a:gd name="connsiteY0" fmla="*/ 997744 h 997744"/>
                <a:gd name="connsiteX1" fmla="*/ 490536 w 1145381"/>
                <a:gd name="connsiteY1" fmla="*/ 169093 h 997744"/>
                <a:gd name="connsiteX2" fmla="*/ 388144 w 1145381"/>
                <a:gd name="connsiteY2" fmla="*/ 169093 h 997744"/>
                <a:gd name="connsiteX3" fmla="*/ 585787 w 1145381"/>
                <a:gd name="connsiteY3" fmla="*/ 0 h 997744"/>
                <a:gd name="connsiteX4" fmla="*/ 761999 w 1145381"/>
                <a:gd name="connsiteY4" fmla="*/ 176198 h 997744"/>
                <a:gd name="connsiteX5" fmla="*/ 666750 w 1145381"/>
                <a:gd name="connsiteY5" fmla="*/ 178568 h 997744"/>
                <a:gd name="connsiteX6" fmla="*/ 1145381 w 1145381"/>
                <a:gd name="connsiteY6" fmla="*/ 995363 h 997744"/>
                <a:gd name="connsiteX0" fmla="*/ 0 w 1145381"/>
                <a:gd name="connsiteY0" fmla="*/ 1000112 h 1000112"/>
                <a:gd name="connsiteX1" fmla="*/ 490536 w 1145381"/>
                <a:gd name="connsiteY1" fmla="*/ 171461 h 1000112"/>
                <a:gd name="connsiteX2" fmla="*/ 388144 w 1145381"/>
                <a:gd name="connsiteY2" fmla="*/ 171461 h 1000112"/>
                <a:gd name="connsiteX3" fmla="*/ 576262 w 1145381"/>
                <a:gd name="connsiteY3" fmla="*/ 0 h 1000112"/>
                <a:gd name="connsiteX4" fmla="*/ 761999 w 1145381"/>
                <a:gd name="connsiteY4" fmla="*/ 178566 h 1000112"/>
                <a:gd name="connsiteX5" fmla="*/ 666750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490536 w 1145381"/>
                <a:gd name="connsiteY1" fmla="*/ 171461 h 1000112"/>
                <a:gd name="connsiteX2" fmla="*/ 388144 w 1145381"/>
                <a:gd name="connsiteY2" fmla="*/ 171461 h 1000112"/>
                <a:gd name="connsiteX3" fmla="*/ 576262 w 1145381"/>
                <a:gd name="connsiteY3" fmla="*/ 0 h 1000112"/>
                <a:gd name="connsiteX4" fmla="*/ 761999 w 1145381"/>
                <a:gd name="connsiteY4" fmla="*/ 178566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27 h 1000127"/>
                <a:gd name="connsiteX1" fmla="*/ 490536 w 1145381"/>
                <a:gd name="connsiteY1" fmla="*/ 171476 h 1000127"/>
                <a:gd name="connsiteX2" fmla="*/ 388144 w 1145381"/>
                <a:gd name="connsiteY2" fmla="*/ 171476 h 1000127"/>
                <a:gd name="connsiteX3" fmla="*/ 576262 w 1145381"/>
                <a:gd name="connsiteY3" fmla="*/ 15 h 1000127"/>
                <a:gd name="connsiteX4" fmla="*/ 766761 w 1145381"/>
                <a:gd name="connsiteY4" fmla="*/ 180949 h 1000127"/>
                <a:gd name="connsiteX5" fmla="*/ 652463 w 1145381"/>
                <a:gd name="connsiteY5" fmla="*/ 180951 h 1000127"/>
                <a:gd name="connsiteX6" fmla="*/ 1145381 w 1145381"/>
                <a:gd name="connsiteY6" fmla="*/ 997746 h 1000127"/>
                <a:gd name="connsiteX0" fmla="*/ 0 w 1145381"/>
                <a:gd name="connsiteY0" fmla="*/ 1000127 h 1000127"/>
                <a:gd name="connsiteX1" fmla="*/ 490536 w 1145381"/>
                <a:gd name="connsiteY1" fmla="*/ 171476 h 1000127"/>
                <a:gd name="connsiteX2" fmla="*/ 388144 w 1145381"/>
                <a:gd name="connsiteY2" fmla="*/ 171476 h 1000127"/>
                <a:gd name="connsiteX3" fmla="*/ 576262 w 1145381"/>
                <a:gd name="connsiteY3" fmla="*/ 15 h 1000127"/>
                <a:gd name="connsiteX4" fmla="*/ 766761 w 1145381"/>
                <a:gd name="connsiteY4" fmla="*/ 180949 h 1000127"/>
                <a:gd name="connsiteX5" fmla="*/ 652463 w 1145381"/>
                <a:gd name="connsiteY5" fmla="*/ 180951 h 1000127"/>
                <a:gd name="connsiteX6" fmla="*/ 1145381 w 1145381"/>
                <a:gd name="connsiteY6" fmla="*/ 997746 h 1000127"/>
                <a:gd name="connsiteX0" fmla="*/ 0 w 1145381"/>
                <a:gd name="connsiteY0" fmla="*/ 1000112 h 1000112"/>
                <a:gd name="connsiteX1" fmla="*/ 490536 w 1145381"/>
                <a:gd name="connsiteY1" fmla="*/ 171461 h 1000112"/>
                <a:gd name="connsiteX2" fmla="*/ 388144 w 1145381"/>
                <a:gd name="connsiteY2" fmla="*/ 171461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27 h 1000127"/>
                <a:gd name="connsiteX1" fmla="*/ 490536 w 1145381"/>
                <a:gd name="connsiteY1" fmla="*/ 171476 h 1000127"/>
                <a:gd name="connsiteX2" fmla="*/ 383381 w 1145381"/>
                <a:gd name="connsiteY2" fmla="*/ 171476 h 1000127"/>
                <a:gd name="connsiteX3" fmla="*/ 576262 w 1145381"/>
                <a:gd name="connsiteY3" fmla="*/ 15 h 1000127"/>
                <a:gd name="connsiteX4" fmla="*/ 766761 w 1145381"/>
                <a:gd name="connsiteY4" fmla="*/ 180949 h 1000127"/>
                <a:gd name="connsiteX5" fmla="*/ 652463 w 1145381"/>
                <a:gd name="connsiteY5" fmla="*/ 180951 h 1000127"/>
                <a:gd name="connsiteX6" fmla="*/ 1145381 w 1145381"/>
                <a:gd name="connsiteY6" fmla="*/ 997746 h 1000127"/>
                <a:gd name="connsiteX0" fmla="*/ 0 w 1145381"/>
                <a:gd name="connsiteY0" fmla="*/ 1000127 h 1000127"/>
                <a:gd name="connsiteX1" fmla="*/ 488155 w 1145381"/>
                <a:gd name="connsiteY1" fmla="*/ 176214 h 1000127"/>
                <a:gd name="connsiteX2" fmla="*/ 383381 w 1145381"/>
                <a:gd name="connsiteY2" fmla="*/ 171476 h 1000127"/>
                <a:gd name="connsiteX3" fmla="*/ 576262 w 1145381"/>
                <a:gd name="connsiteY3" fmla="*/ 15 h 1000127"/>
                <a:gd name="connsiteX4" fmla="*/ 766761 w 1145381"/>
                <a:gd name="connsiteY4" fmla="*/ 180949 h 1000127"/>
                <a:gd name="connsiteX5" fmla="*/ 652463 w 1145381"/>
                <a:gd name="connsiteY5" fmla="*/ 180951 h 1000127"/>
                <a:gd name="connsiteX6" fmla="*/ 1145381 w 1145381"/>
                <a:gd name="connsiteY6" fmla="*/ 997746 h 1000127"/>
                <a:gd name="connsiteX0" fmla="*/ 0 w 1145381"/>
                <a:gd name="connsiteY0" fmla="*/ 1000112 h 1000112"/>
                <a:gd name="connsiteX1" fmla="*/ 488155 w 1145381"/>
                <a:gd name="connsiteY1" fmla="*/ 176199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488155 w 1145381"/>
                <a:gd name="connsiteY1" fmla="*/ 176199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488155 w 1145381"/>
                <a:gd name="connsiteY1" fmla="*/ 176199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11967 w 1145381"/>
                <a:gd name="connsiteY1" fmla="*/ 171462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7205 w 1145381"/>
                <a:gd name="connsiteY1" fmla="*/ 180936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2338201"/>
                <a:gd name="connsiteY0" fmla="*/ 1000112 h 1127423"/>
                <a:gd name="connsiteX1" fmla="*/ 500061 w 2338201"/>
                <a:gd name="connsiteY1" fmla="*/ 178568 h 1127423"/>
                <a:gd name="connsiteX2" fmla="*/ 383381 w 2338201"/>
                <a:gd name="connsiteY2" fmla="*/ 180935 h 1127423"/>
                <a:gd name="connsiteX3" fmla="*/ 576262 w 2338201"/>
                <a:gd name="connsiteY3" fmla="*/ 0 h 1127423"/>
                <a:gd name="connsiteX4" fmla="*/ 766761 w 2338201"/>
                <a:gd name="connsiteY4" fmla="*/ 180934 h 1127423"/>
                <a:gd name="connsiteX5" fmla="*/ 652463 w 2338201"/>
                <a:gd name="connsiteY5" fmla="*/ 180936 h 1127423"/>
                <a:gd name="connsiteX6" fmla="*/ 2338201 w 2338201"/>
                <a:gd name="connsiteY6" fmla="*/ 1127423 h 1127423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689449"/>
                <a:gd name="connsiteY0" fmla="*/ 1280585 h 1280585"/>
                <a:gd name="connsiteX1" fmla="*/ 953661 w 2689449"/>
                <a:gd name="connsiteY1" fmla="*/ 178568 h 1280585"/>
                <a:gd name="connsiteX2" fmla="*/ 836981 w 2689449"/>
                <a:gd name="connsiteY2" fmla="*/ 180935 h 1280585"/>
                <a:gd name="connsiteX3" fmla="*/ 1029862 w 2689449"/>
                <a:gd name="connsiteY3" fmla="*/ 0 h 1280585"/>
                <a:gd name="connsiteX4" fmla="*/ 1220361 w 2689449"/>
                <a:gd name="connsiteY4" fmla="*/ 180934 h 1280585"/>
                <a:gd name="connsiteX5" fmla="*/ 1106063 w 2689449"/>
                <a:gd name="connsiteY5" fmla="*/ 180936 h 1280585"/>
                <a:gd name="connsiteX6" fmla="*/ 2689449 w 2689449"/>
                <a:gd name="connsiteY6" fmla="*/ 1242650 h 1280585"/>
                <a:gd name="connsiteX0" fmla="*/ 0 w 2689449"/>
                <a:gd name="connsiteY0" fmla="*/ 1280585 h 1280585"/>
                <a:gd name="connsiteX1" fmla="*/ 953661 w 2689449"/>
                <a:gd name="connsiteY1" fmla="*/ 178568 h 1280585"/>
                <a:gd name="connsiteX2" fmla="*/ 836981 w 2689449"/>
                <a:gd name="connsiteY2" fmla="*/ 180935 h 1280585"/>
                <a:gd name="connsiteX3" fmla="*/ 1029862 w 2689449"/>
                <a:gd name="connsiteY3" fmla="*/ 0 h 1280585"/>
                <a:gd name="connsiteX4" fmla="*/ 1220361 w 2689449"/>
                <a:gd name="connsiteY4" fmla="*/ 180934 h 1280585"/>
                <a:gd name="connsiteX5" fmla="*/ 1106063 w 2689449"/>
                <a:gd name="connsiteY5" fmla="*/ 180936 h 1280585"/>
                <a:gd name="connsiteX6" fmla="*/ 2689449 w 2689449"/>
                <a:gd name="connsiteY6" fmla="*/ 1242650 h 1280585"/>
                <a:gd name="connsiteX0" fmla="*/ 0 w 2689449"/>
                <a:gd name="connsiteY0" fmla="*/ 1280585 h 1280585"/>
                <a:gd name="connsiteX1" fmla="*/ 953661 w 2689449"/>
                <a:gd name="connsiteY1" fmla="*/ 178568 h 1280585"/>
                <a:gd name="connsiteX2" fmla="*/ 836981 w 2689449"/>
                <a:gd name="connsiteY2" fmla="*/ 180935 h 1280585"/>
                <a:gd name="connsiteX3" fmla="*/ 1029862 w 2689449"/>
                <a:gd name="connsiteY3" fmla="*/ 0 h 1280585"/>
                <a:gd name="connsiteX4" fmla="*/ 1220361 w 2689449"/>
                <a:gd name="connsiteY4" fmla="*/ 180934 h 1280585"/>
                <a:gd name="connsiteX5" fmla="*/ 1106063 w 2689449"/>
                <a:gd name="connsiteY5" fmla="*/ 180936 h 1280585"/>
                <a:gd name="connsiteX6" fmla="*/ 2689449 w 2689449"/>
                <a:gd name="connsiteY6" fmla="*/ 1242650 h 1280585"/>
                <a:gd name="connsiteX0" fmla="*/ 0 w 2450546"/>
                <a:gd name="connsiteY0" fmla="*/ 1286311 h 1286311"/>
                <a:gd name="connsiteX1" fmla="*/ 714758 w 2450546"/>
                <a:gd name="connsiteY1" fmla="*/ 178568 h 1286311"/>
                <a:gd name="connsiteX2" fmla="*/ 598078 w 2450546"/>
                <a:gd name="connsiteY2" fmla="*/ 180935 h 1286311"/>
                <a:gd name="connsiteX3" fmla="*/ 790959 w 2450546"/>
                <a:gd name="connsiteY3" fmla="*/ 0 h 1286311"/>
                <a:gd name="connsiteX4" fmla="*/ 981458 w 2450546"/>
                <a:gd name="connsiteY4" fmla="*/ 180934 h 1286311"/>
                <a:gd name="connsiteX5" fmla="*/ 867160 w 2450546"/>
                <a:gd name="connsiteY5" fmla="*/ 180936 h 1286311"/>
                <a:gd name="connsiteX6" fmla="*/ 2450546 w 2450546"/>
                <a:gd name="connsiteY6" fmla="*/ 1242650 h 1286311"/>
                <a:gd name="connsiteX0" fmla="*/ 0 w 2450546"/>
                <a:gd name="connsiteY0" fmla="*/ 1286311 h 1286311"/>
                <a:gd name="connsiteX1" fmla="*/ 714758 w 2450546"/>
                <a:gd name="connsiteY1" fmla="*/ 178568 h 1286311"/>
                <a:gd name="connsiteX2" fmla="*/ 598078 w 2450546"/>
                <a:gd name="connsiteY2" fmla="*/ 180935 h 1286311"/>
                <a:gd name="connsiteX3" fmla="*/ 790959 w 2450546"/>
                <a:gd name="connsiteY3" fmla="*/ 0 h 1286311"/>
                <a:gd name="connsiteX4" fmla="*/ 981458 w 2450546"/>
                <a:gd name="connsiteY4" fmla="*/ 180934 h 1286311"/>
                <a:gd name="connsiteX5" fmla="*/ 867160 w 2450546"/>
                <a:gd name="connsiteY5" fmla="*/ 180936 h 1286311"/>
                <a:gd name="connsiteX6" fmla="*/ 2450546 w 2450546"/>
                <a:gd name="connsiteY6" fmla="*/ 1242650 h 1286311"/>
                <a:gd name="connsiteX0" fmla="*/ 0 w 1694491"/>
                <a:gd name="connsiteY0" fmla="*/ 1286311 h 1286311"/>
                <a:gd name="connsiteX1" fmla="*/ 714758 w 1694491"/>
                <a:gd name="connsiteY1" fmla="*/ 178568 h 1286311"/>
                <a:gd name="connsiteX2" fmla="*/ 598078 w 1694491"/>
                <a:gd name="connsiteY2" fmla="*/ 180935 h 1286311"/>
                <a:gd name="connsiteX3" fmla="*/ 790959 w 1694491"/>
                <a:gd name="connsiteY3" fmla="*/ 0 h 1286311"/>
                <a:gd name="connsiteX4" fmla="*/ 981458 w 1694491"/>
                <a:gd name="connsiteY4" fmla="*/ 180934 h 1286311"/>
                <a:gd name="connsiteX5" fmla="*/ 867160 w 1694491"/>
                <a:gd name="connsiteY5" fmla="*/ 180936 h 1286311"/>
                <a:gd name="connsiteX6" fmla="*/ 1694492 w 1694491"/>
                <a:gd name="connsiteY6" fmla="*/ 1261108 h 1286311"/>
                <a:gd name="connsiteX0" fmla="*/ 0 w 1694492"/>
                <a:gd name="connsiteY0" fmla="*/ 1286311 h 1286311"/>
                <a:gd name="connsiteX1" fmla="*/ 714758 w 1694492"/>
                <a:gd name="connsiteY1" fmla="*/ 178568 h 1286311"/>
                <a:gd name="connsiteX2" fmla="*/ 598078 w 1694492"/>
                <a:gd name="connsiteY2" fmla="*/ 180935 h 1286311"/>
                <a:gd name="connsiteX3" fmla="*/ 790959 w 1694492"/>
                <a:gd name="connsiteY3" fmla="*/ 0 h 1286311"/>
                <a:gd name="connsiteX4" fmla="*/ 981458 w 1694492"/>
                <a:gd name="connsiteY4" fmla="*/ 180934 h 1286311"/>
                <a:gd name="connsiteX5" fmla="*/ 867160 w 1694492"/>
                <a:gd name="connsiteY5" fmla="*/ 180936 h 1286311"/>
                <a:gd name="connsiteX6" fmla="*/ 1694492 w 1694492"/>
                <a:gd name="connsiteY6" fmla="*/ 1261108 h 1286311"/>
                <a:gd name="connsiteX0" fmla="*/ 0 w 1907166"/>
                <a:gd name="connsiteY0" fmla="*/ 1286311 h 1290591"/>
                <a:gd name="connsiteX1" fmla="*/ 714758 w 1907166"/>
                <a:gd name="connsiteY1" fmla="*/ 178568 h 1290591"/>
                <a:gd name="connsiteX2" fmla="*/ 598078 w 1907166"/>
                <a:gd name="connsiteY2" fmla="*/ 180935 h 1290591"/>
                <a:gd name="connsiteX3" fmla="*/ 790959 w 1907166"/>
                <a:gd name="connsiteY3" fmla="*/ 0 h 1290591"/>
                <a:gd name="connsiteX4" fmla="*/ 981458 w 1907166"/>
                <a:gd name="connsiteY4" fmla="*/ 180934 h 1290591"/>
                <a:gd name="connsiteX5" fmla="*/ 867160 w 1907166"/>
                <a:gd name="connsiteY5" fmla="*/ 180936 h 1290591"/>
                <a:gd name="connsiteX6" fmla="*/ 1907167 w 1907166"/>
                <a:gd name="connsiteY6" fmla="*/ 1290591 h 1290591"/>
                <a:gd name="connsiteX0" fmla="*/ 1 w 2053202"/>
                <a:gd name="connsiteY0" fmla="*/ 1351430 h 1351430"/>
                <a:gd name="connsiteX1" fmla="*/ 860793 w 2053202"/>
                <a:gd name="connsiteY1" fmla="*/ 178568 h 1351430"/>
                <a:gd name="connsiteX2" fmla="*/ 744113 w 2053202"/>
                <a:gd name="connsiteY2" fmla="*/ 180935 h 1351430"/>
                <a:gd name="connsiteX3" fmla="*/ 936994 w 2053202"/>
                <a:gd name="connsiteY3" fmla="*/ 0 h 1351430"/>
                <a:gd name="connsiteX4" fmla="*/ 1127493 w 2053202"/>
                <a:gd name="connsiteY4" fmla="*/ 180934 h 1351430"/>
                <a:gd name="connsiteX5" fmla="*/ 1013195 w 2053202"/>
                <a:gd name="connsiteY5" fmla="*/ 180936 h 1351430"/>
                <a:gd name="connsiteX6" fmla="*/ 2053202 w 2053202"/>
                <a:gd name="connsiteY6" fmla="*/ 1290591 h 1351430"/>
                <a:gd name="connsiteX0" fmla="*/ 0 w 1667907"/>
                <a:gd name="connsiteY0" fmla="*/ 1351430 h 1351430"/>
                <a:gd name="connsiteX1" fmla="*/ 860792 w 1667907"/>
                <a:gd name="connsiteY1" fmla="*/ 178568 h 1351430"/>
                <a:gd name="connsiteX2" fmla="*/ 744112 w 1667907"/>
                <a:gd name="connsiteY2" fmla="*/ 180935 h 1351430"/>
                <a:gd name="connsiteX3" fmla="*/ 936993 w 1667907"/>
                <a:gd name="connsiteY3" fmla="*/ 0 h 1351430"/>
                <a:gd name="connsiteX4" fmla="*/ 1127492 w 1667907"/>
                <a:gd name="connsiteY4" fmla="*/ 180934 h 1351430"/>
                <a:gd name="connsiteX5" fmla="*/ 1013194 w 1667907"/>
                <a:gd name="connsiteY5" fmla="*/ 180936 h 1351430"/>
                <a:gd name="connsiteX6" fmla="*/ 1667907 w 1667907"/>
                <a:gd name="connsiteY6" fmla="*/ 1298654 h 1351430"/>
                <a:gd name="connsiteX0" fmla="*/ -1 w 1461260"/>
                <a:gd name="connsiteY0" fmla="*/ 1272736 h 1298654"/>
                <a:gd name="connsiteX1" fmla="*/ 654145 w 1461260"/>
                <a:gd name="connsiteY1" fmla="*/ 178568 h 1298654"/>
                <a:gd name="connsiteX2" fmla="*/ 537465 w 1461260"/>
                <a:gd name="connsiteY2" fmla="*/ 180935 h 1298654"/>
                <a:gd name="connsiteX3" fmla="*/ 730346 w 1461260"/>
                <a:gd name="connsiteY3" fmla="*/ 0 h 1298654"/>
                <a:gd name="connsiteX4" fmla="*/ 920845 w 1461260"/>
                <a:gd name="connsiteY4" fmla="*/ 180934 h 1298654"/>
                <a:gd name="connsiteX5" fmla="*/ 806547 w 1461260"/>
                <a:gd name="connsiteY5" fmla="*/ 180936 h 1298654"/>
                <a:gd name="connsiteX6" fmla="*/ 1461260 w 1461260"/>
                <a:gd name="connsiteY6" fmla="*/ 1298654 h 1298654"/>
                <a:gd name="connsiteX0" fmla="*/ 0 w 1461261"/>
                <a:gd name="connsiteY0" fmla="*/ 1272736 h 1298654"/>
                <a:gd name="connsiteX1" fmla="*/ 654146 w 1461261"/>
                <a:gd name="connsiteY1" fmla="*/ 178568 h 1298654"/>
                <a:gd name="connsiteX2" fmla="*/ 537466 w 1461261"/>
                <a:gd name="connsiteY2" fmla="*/ 180935 h 1298654"/>
                <a:gd name="connsiteX3" fmla="*/ 730347 w 1461261"/>
                <a:gd name="connsiteY3" fmla="*/ 0 h 1298654"/>
                <a:gd name="connsiteX4" fmla="*/ 920846 w 1461261"/>
                <a:gd name="connsiteY4" fmla="*/ 180934 h 1298654"/>
                <a:gd name="connsiteX5" fmla="*/ 806548 w 1461261"/>
                <a:gd name="connsiteY5" fmla="*/ 180936 h 1298654"/>
                <a:gd name="connsiteX6" fmla="*/ 1461261 w 1461261"/>
                <a:gd name="connsiteY6" fmla="*/ 1298654 h 1298654"/>
                <a:gd name="connsiteX0" fmla="*/ 0 w 1461261"/>
                <a:gd name="connsiteY0" fmla="*/ 1272736 h 1298654"/>
                <a:gd name="connsiteX1" fmla="*/ 654146 w 1461261"/>
                <a:gd name="connsiteY1" fmla="*/ 178568 h 1298654"/>
                <a:gd name="connsiteX2" fmla="*/ 537466 w 1461261"/>
                <a:gd name="connsiteY2" fmla="*/ 180935 h 1298654"/>
                <a:gd name="connsiteX3" fmla="*/ 730347 w 1461261"/>
                <a:gd name="connsiteY3" fmla="*/ 0 h 1298654"/>
                <a:gd name="connsiteX4" fmla="*/ 920846 w 1461261"/>
                <a:gd name="connsiteY4" fmla="*/ 180934 h 1298654"/>
                <a:gd name="connsiteX5" fmla="*/ 806548 w 1461261"/>
                <a:gd name="connsiteY5" fmla="*/ 180936 h 1298654"/>
                <a:gd name="connsiteX6" fmla="*/ 1461261 w 1461261"/>
                <a:gd name="connsiteY6" fmla="*/ 1298654 h 1298654"/>
                <a:gd name="connsiteX0" fmla="*/ 0 w 1461261"/>
                <a:gd name="connsiteY0" fmla="*/ 1451423 h 1477341"/>
                <a:gd name="connsiteX1" fmla="*/ 654146 w 1461261"/>
                <a:gd name="connsiteY1" fmla="*/ 357255 h 1477341"/>
                <a:gd name="connsiteX2" fmla="*/ 537466 w 1461261"/>
                <a:gd name="connsiteY2" fmla="*/ 359622 h 1477341"/>
                <a:gd name="connsiteX3" fmla="*/ 738559 w 1461261"/>
                <a:gd name="connsiteY3" fmla="*/ 0 h 1477341"/>
                <a:gd name="connsiteX4" fmla="*/ 920846 w 1461261"/>
                <a:gd name="connsiteY4" fmla="*/ 359621 h 1477341"/>
                <a:gd name="connsiteX5" fmla="*/ 806548 w 1461261"/>
                <a:gd name="connsiteY5" fmla="*/ 359623 h 1477341"/>
                <a:gd name="connsiteX6" fmla="*/ 1461261 w 1461261"/>
                <a:gd name="connsiteY6" fmla="*/ 1477341 h 147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1261" h="1477341">
                  <a:moveTo>
                    <a:pt x="0" y="1451423"/>
                  </a:moveTo>
                  <a:cubicBezTo>
                    <a:pt x="615876" y="878670"/>
                    <a:pt x="660299" y="647772"/>
                    <a:pt x="654146" y="357255"/>
                  </a:cubicBezTo>
                  <a:lnTo>
                    <a:pt x="537466" y="359622"/>
                  </a:lnTo>
                  <a:lnTo>
                    <a:pt x="738559" y="0"/>
                  </a:lnTo>
                  <a:lnTo>
                    <a:pt x="920846" y="359621"/>
                  </a:lnTo>
                  <a:lnTo>
                    <a:pt x="806548" y="359623"/>
                  </a:lnTo>
                  <a:cubicBezTo>
                    <a:pt x="813194" y="634886"/>
                    <a:pt x="801570" y="898013"/>
                    <a:pt x="1461261" y="1477341"/>
                  </a:cubicBezTo>
                </a:path>
              </a:pathLst>
            </a:custGeom>
            <a:solidFill>
              <a:srgbClr val="743E7A">
                <a:alpha val="35000"/>
              </a:srgbClr>
            </a:solidFill>
            <a:ln w="28575" cap="flat" cmpd="sng" algn="ctr">
              <a:solidFill>
                <a:srgbClr val="7030A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84342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9" name="Полилиния 268"/>
            <p:cNvSpPr/>
            <p:nvPr/>
          </p:nvSpPr>
          <p:spPr bwMode="auto">
            <a:xfrm rot="5156381">
              <a:off x="5056701" y="2881037"/>
              <a:ext cx="1130157" cy="2898066"/>
            </a:xfrm>
            <a:custGeom>
              <a:avLst/>
              <a:gdLst>
                <a:gd name="connsiteX0" fmla="*/ 42094 w 1187475"/>
                <a:gd name="connsiteY0" fmla="*/ 997845 h 1047258"/>
                <a:gd name="connsiteX1" fmla="*/ 61144 w 1187475"/>
                <a:gd name="connsiteY1" fmla="*/ 933551 h 1047258"/>
                <a:gd name="connsiteX2" fmla="*/ 627881 w 1187475"/>
                <a:gd name="connsiteY2" fmla="*/ 101 h 1047258"/>
                <a:gd name="connsiteX3" fmla="*/ 1187475 w 1187475"/>
                <a:gd name="connsiteY3" fmla="*/ 995464 h 1047258"/>
                <a:gd name="connsiteX0" fmla="*/ 29615 w 1174996"/>
                <a:gd name="connsiteY0" fmla="*/ 1051721 h 1091366"/>
                <a:gd name="connsiteX1" fmla="*/ 48665 w 1174996"/>
                <a:gd name="connsiteY1" fmla="*/ 987427 h 1091366"/>
                <a:gd name="connsiteX2" fmla="*/ 417759 w 1174996"/>
                <a:gd name="connsiteY2" fmla="*/ 223070 h 1091366"/>
                <a:gd name="connsiteX3" fmla="*/ 615402 w 1174996"/>
                <a:gd name="connsiteY3" fmla="*/ 53977 h 1091366"/>
                <a:gd name="connsiteX4" fmla="*/ 1174996 w 1174996"/>
                <a:gd name="connsiteY4" fmla="*/ 1049340 h 1091366"/>
                <a:gd name="connsiteX0" fmla="*/ 29615 w 1174996"/>
                <a:gd name="connsiteY0" fmla="*/ 997805 h 1037449"/>
                <a:gd name="connsiteX1" fmla="*/ 48665 w 1174996"/>
                <a:gd name="connsiteY1" fmla="*/ 933511 h 1037449"/>
                <a:gd name="connsiteX2" fmla="*/ 417759 w 1174996"/>
                <a:gd name="connsiteY2" fmla="*/ 169154 h 1037449"/>
                <a:gd name="connsiteX3" fmla="*/ 615402 w 1174996"/>
                <a:gd name="connsiteY3" fmla="*/ 61 h 1037449"/>
                <a:gd name="connsiteX4" fmla="*/ 791614 w 1174996"/>
                <a:gd name="connsiteY4" fmla="*/ 176259 h 1037449"/>
                <a:gd name="connsiteX5" fmla="*/ 1174996 w 1174996"/>
                <a:gd name="connsiteY5" fmla="*/ 995424 h 1037449"/>
                <a:gd name="connsiteX0" fmla="*/ 29615 w 1174996"/>
                <a:gd name="connsiteY0" fmla="*/ 997805 h 1037449"/>
                <a:gd name="connsiteX1" fmla="*/ 48665 w 1174996"/>
                <a:gd name="connsiteY1" fmla="*/ 933511 h 1037449"/>
                <a:gd name="connsiteX2" fmla="*/ 417759 w 1174996"/>
                <a:gd name="connsiteY2" fmla="*/ 169154 h 1037449"/>
                <a:gd name="connsiteX3" fmla="*/ 615402 w 1174996"/>
                <a:gd name="connsiteY3" fmla="*/ 61 h 1037449"/>
                <a:gd name="connsiteX4" fmla="*/ 791614 w 1174996"/>
                <a:gd name="connsiteY4" fmla="*/ 176259 h 1037449"/>
                <a:gd name="connsiteX5" fmla="*/ 1174996 w 1174996"/>
                <a:gd name="connsiteY5" fmla="*/ 995424 h 1037449"/>
                <a:gd name="connsiteX0" fmla="*/ 29615 w 1174996"/>
                <a:gd name="connsiteY0" fmla="*/ 997744 h 1037388"/>
                <a:gd name="connsiteX1" fmla="*/ 48665 w 1174996"/>
                <a:gd name="connsiteY1" fmla="*/ 933450 h 1037388"/>
                <a:gd name="connsiteX2" fmla="*/ 417759 w 1174996"/>
                <a:gd name="connsiteY2" fmla="*/ 169093 h 1037388"/>
                <a:gd name="connsiteX3" fmla="*/ 615402 w 1174996"/>
                <a:gd name="connsiteY3" fmla="*/ 0 h 1037388"/>
                <a:gd name="connsiteX4" fmla="*/ 791614 w 1174996"/>
                <a:gd name="connsiteY4" fmla="*/ 176198 h 1037388"/>
                <a:gd name="connsiteX5" fmla="*/ 1174996 w 1174996"/>
                <a:gd name="connsiteY5" fmla="*/ 995363 h 1037388"/>
                <a:gd name="connsiteX0" fmla="*/ 34678 w 1180059"/>
                <a:gd name="connsiteY0" fmla="*/ 997744 h 1036872"/>
                <a:gd name="connsiteX1" fmla="*/ 53728 w 1180059"/>
                <a:gd name="connsiteY1" fmla="*/ 933450 h 1036872"/>
                <a:gd name="connsiteX2" fmla="*/ 506164 w 1180059"/>
                <a:gd name="connsiteY2" fmla="*/ 178567 h 1036872"/>
                <a:gd name="connsiteX3" fmla="*/ 422822 w 1180059"/>
                <a:gd name="connsiteY3" fmla="*/ 169093 h 1036872"/>
                <a:gd name="connsiteX4" fmla="*/ 620465 w 1180059"/>
                <a:gd name="connsiteY4" fmla="*/ 0 h 1036872"/>
                <a:gd name="connsiteX5" fmla="*/ 796677 w 1180059"/>
                <a:gd name="connsiteY5" fmla="*/ 176198 h 1036872"/>
                <a:gd name="connsiteX6" fmla="*/ 1180059 w 1180059"/>
                <a:gd name="connsiteY6" fmla="*/ 995363 h 1036872"/>
                <a:gd name="connsiteX0" fmla="*/ 34678 w 1180059"/>
                <a:gd name="connsiteY0" fmla="*/ 997744 h 1036872"/>
                <a:gd name="connsiteX1" fmla="*/ 53728 w 1180059"/>
                <a:gd name="connsiteY1" fmla="*/ 933450 h 1036872"/>
                <a:gd name="connsiteX2" fmla="*/ 506164 w 1180059"/>
                <a:gd name="connsiteY2" fmla="*/ 178567 h 1036872"/>
                <a:gd name="connsiteX3" fmla="*/ 422822 w 1180059"/>
                <a:gd name="connsiteY3" fmla="*/ 169093 h 1036872"/>
                <a:gd name="connsiteX4" fmla="*/ 620465 w 1180059"/>
                <a:gd name="connsiteY4" fmla="*/ 0 h 1036872"/>
                <a:gd name="connsiteX5" fmla="*/ 796677 w 1180059"/>
                <a:gd name="connsiteY5" fmla="*/ 176198 h 1036872"/>
                <a:gd name="connsiteX6" fmla="*/ 701428 w 1180059"/>
                <a:gd name="connsiteY6" fmla="*/ 178568 h 1036872"/>
                <a:gd name="connsiteX7" fmla="*/ 1180059 w 1180059"/>
                <a:gd name="connsiteY7" fmla="*/ 995363 h 1036872"/>
                <a:gd name="connsiteX0" fmla="*/ 34678 w 1180059"/>
                <a:gd name="connsiteY0" fmla="*/ 997744 h 1036872"/>
                <a:gd name="connsiteX1" fmla="*/ 53728 w 1180059"/>
                <a:gd name="connsiteY1" fmla="*/ 933450 h 1036872"/>
                <a:gd name="connsiteX2" fmla="*/ 506164 w 1180059"/>
                <a:gd name="connsiteY2" fmla="*/ 178567 h 1036872"/>
                <a:gd name="connsiteX3" fmla="*/ 422822 w 1180059"/>
                <a:gd name="connsiteY3" fmla="*/ 169093 h 1036872"/>
                <a:gd name="connsiteX4" fmla="*/ 620465 w 1180059"/>
                <a:gd name="connsiteY4" fmla="*/ 0 h 1036872"/>
                <a:gd name="connsiteX5" fmla="*/ 796677 w 1180059"/>
                <a:gd name="connsiteY5" fmla="*/ 176198 h 1036872"/>
                <a:gd name="connsiteX6" fmla="*/ 701428 w 1180059"/>
                <a:gd name="connsiteY6" fmla="*/ 178568 h 1036872"/>
                <a:gd name="connsiteX7" fmla="*/ 1180059 w 1180059"/>
                <a:gd name="connsiteY7" fmla="*/ 995363 h 1036872"/>
                <a:gd name="connsiteX0" fmla="*/ 34678 w 1180059"/>
                <a:gd name="connsiteY0" fmla="*/ 997744 h 1036872"/>
                <a:gd name="connsiteX1" fmla="*/ 53728 w 1180059"/>
                <a:gd name="connsiteY1" fmla="*/ 933450 h 1036872"/>
                <a:gd name="connsiteX2" fmla="*/ 506164 w 1180059"/>
                <a:gd name="connsiteY2" fmla="*/ 178567 h 1036872"/>
                <a:gd name="connsiteX3" fmla="*/ 422822 w 1180059"/>
                <a:gd name="connsiteY3" fmla="*/ 169093 h 1036872"/>
                <a:gd name="connsiteX4" fmla="*/ 620465 w 1180059"/>
                <a:gd name="connsiteY4" fmla="*/ 0 h 1036872"/>
                <a:gd name="connsiteX5" fmla="*/ 796677 w 1180059"/>
                <a:gd name="connsiteY5" fmla="*/ 176198 h 1036872"/>
                <a:gd name="connsiteX6" fmla="*/ 701428 w 1180059"/>
                <a:gd name="connsiteY6" fmla="*/ 178568 h 1036872"/>
                <a:gd name="connsiteX7" fmla="*/ 1180059 w 1180059"/>
                <a:gd name="connsiteY7" fmla="*/ 995363 h 1036872"/>
                <a:gd name="connsiteX0" fmla="*/ 0 w 1145381"/>
                <a:gd name="connsiteY0" fmla="*/ 997744 h 997744"/>
                <a:gd name="connsiteX1" fmla="*/ 471486 w 1145381"/>
                <a:gd name="connsiteY1" fmla="*/ 178567 h 997744"/>
                <a:gd name="connsiteX2" fmla="*/ 388144 w 1145381"/>
                <a:gd name="connsiteY2" fmla="*/ 169093 h 997744"/>
                <a:gd name="connsiteX3" fmla="*/ 585787 w 1145381"/>
                <a:gd name="connsiteY3" fmla="*/ 0 h 997744"/>
                <a:gd name="connsiteX4" fmla="*/ 761999 w 1145381"/>
                <a:gd name="connsiteY4" fmla="*/ 176198 h 997744"/>
                <a:gd name="connsiteX5" fmla="*/ 666750 w 1145381"/>
                <a:gd name="connsiteY5" fmla="*/ 178568 h 997744"/>
                <a:gd name="connsiteX6" fmla="*/ 1145381 w 1145381"/>
                <a:gd name="connsiteY6" fmla="*/ 995363 h 997744"/>
                <a:gd name="connsiteX0" fmla="*/ 0 w 1145381"/>
                <a:gd name="connsiteY0" fmla="*/ 997744 h 997744"/>
                <a:gd name="connsiteX1" fmla="*/ 490536 w 1145381"/>
                <a:gd name="connsiteY1" fmla="*/ 169093 h 997744"/>
                <a:gd name="connsiteX2" fmla="*/ 388144 w 1145381"/>
                <a:gd name="connsiteY2" fmla="*/ 169093 h 997744"/>
                <a:gd name="connsiteX3" fmla="*/ 585787 w 1145381"/>
                <a:gd name="connsiteY3" fmla="*/ 0 h 997744"/>
                <a:gd name="connsiteX4" fmla="*/ 761999 w 1145381"/>
                <a:gd name="connsiteY4" fmla="*/ 176198 h 997744"/>
                <a:gd name="connsiteX5" fmla="*/ 666750 w 1145381"/>
                <a:gd name="connsiteY5" fmla="*/ 178568 h 997744"/>
                <a:gd name="connsiteX6" fmla="*/ 1145381 w 1145381"/>
                <a:gd name="connsiteY6" fmla="*/ 995363 h 997744"/>
                <a:gd name="connsiteX0" fmla="*/ 0 w 1145381"/>
                <a:gd name="connsiteY0" fmla="*/ 1000112 h 1000112"/>
                <a:gd name="connsiteX1" fmla="*/ 490536 w 1145381"/>
                <a:gd name="connsiteY1" fmla="*/ 171461 h 1000112"/>
                <a:gd name="connsiteX2" fmla="*/ 388144 w 1145381"/>
                <a:gd name="connsiteY2" fmla="*/ 171461 h 1000112"/>
                <a:gd name="connsiteX3" fmla="*/ 576262 w 1145381"/>
                <a:gd name="connsiteY3" fmla="*/ 0 h 1000112"/>
                <a:gd name="connsiteX4" fmla="*/ 761999 w 1145381"/>
                <a:gd name="connsiteY4" fmla="*/ 178566 h 1000112"/>
                <a:gd name="connsiteX5" fmla="*/ 666750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490536 w 1145381"/>
                <a:gd name="connsiteY1" fmla="*/ 171461 h 1000112"/>
                <a:gd name="connsiteX2" fmla="*/ 388144 w 1145381"/>
                <a:gd name="connsiteY2" fmla="*/ 171461 h 1000112"/>
                <a:gd name="connsiteX3" fmla="*/ 576262 w 1145381"/>
                <a:gd name="connsiteY3" fmla="*/ 0 h 1000112"/>
                <a:gd name="connsiteX4" fmla="*/ 761999 w 1145381"/>
                <a:gd name="connsiteY4" fmla="*/ 178566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27 h 1000127"/>
                <a:gd name="connsiteX1" fmla="*/ 490536 w 1145381"/>
                <a:gd name="connsiteY1" fmla="*/ 171476 h 1000127"/>
                <a:gd name="connsiteX2" fmla="*/ 388144 w 1145381"/>
                <a:gd name="connsiteY2" fmla="*/ 171476 h 1000127"/>
                <a:gd name="connsiteX3" fmla="*/ 576262 w 1145381"/>
                <a:gd name="connsiteY3" fmla="*/ 15 h 1000127"/>
                <a:gd name="connsiteX4" fmla="*/ 766761 w 1145381"/>
                <a:gd name="connsiteY4" fmla="*/ 180949 h 1000127"/>
                <a:gd name="connsiteX5" fmla="*/ 652463 w 1145381"/>
                <a:gd name="connsiteY5" fmla="*/ 180951 h 1000127"/>
                <a:gd name="connsiteX6" fmla="*/ 1145381 w 1145381"/>
                <a:gd name="connsiteY6" fmla="*/ 997746 h 1000127"/>
                <a:gd name="connsiteX0" fmla="*/ 0 w 1145381"/>
                <a:gd name="connsiteY0" fmla="*/ 1000127 h 1000127"/>
                <a:gd name="connsiteX1" fmla="*/ 490536 w 1145381"/>
                <a:gd name="connsiteY1" fmla="*/ 171476 h 1000127"/>
                <a:gd name="connsiteX2" fmla="*/ 388144 w 1145381"/>
                <a:gd name="connsiteY2" fmla="*/ 171476 h 1000127"/>
                <a:gd name="connsiteX3" fmla="*/ 576262 w 1145381"/>
                <a:gd name="connsiteY3" fmla="*/ 15 h 1000127"/>
                <a:gd name="connsiteX4" fmla="*/ 766761 w 1145381"/>
                <a:gd name="connsiteY4" fmla="*/ 180949 h 1000127"/>
                <a:gd name="connsiteX5" fmla="*/ 652463 w 1145381"/>
                <a:gd name="connsiteY5" fmla="*/ 180951 h 1000127"/>
                <a:gd name="connsiteX6" fmla="*/ 1145381 w 1145381"/>
                <a:gd name="connsiteY6" fmla="*/ 997746 h 1000127"/>
                <a:gd name="connsiteX0" fmla="*/ 0 w 1145381"/>
                <a:gd name="connsiteY0" fmla="*/ 1000112 h 1000112"/>
                <a:gd name="connsiteX1" fmla="*/ 490536 w 1145381"/>
                <a:gd name="connsiteY1" fmla="*/ 171461 h 1000112"/>
                <a:gd name="connsiteX2" fmla="*/ 388144 w 1145381"/>
                <a:gd name="connsiteY2" fmla="*/ 171461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27 h 1000127"/>
                <a:gd name="connsiteX1" fmla="*/ 490536 w 1145381"/>
                <a:gd name="connsiteY1" fmla="*/ 171476 h 1000127"/>
                <a:gd name="connsiteX2" fmla="*/ 383381 w 1145381"/>
                <a:gd name="connsiteY2" fmla="*/ 171476 h 1000127"/>
                <a:gd name="connsiteX3" fmla="*/ 576262 w 1145381"/>
                <a:gd name="connsiteY3" fmla="*/ 15 h 1000127"/>
                <a:gd name="connsiteX4" fmla="*/ 766761 w 1145381"/>
                <a:gd name="connsiteY4" fmla="*/ 180949 h 1000127"/>
                <a:gd name="connsiteX5" fmla="*/ 652463 w 1145381"/>
                <a:gd name="connsiteY5" fmla="*/ 180951 h 1000127"/>
                <a:gd name="connsiteX6" fmla="*/ 1145381 w 1145381"/>
                <a:gd name="connsiteY6" fmla="*/ 997746 h 1000127"/>
                <a:gd name="connsiteX0" fmla="*/ 0 w 1145381"/>
                <a:gd name="connsiteY0" fmla="*/ 1000127 h 1000127"/>
                <a:gd name="connsiteX1" fmla="*/ 488155 w 1145381"/>
                <a:gd name="connsiteY1" fmla="*/ 176214 h 1000127"/>
                <a:gd name="connsiteX2" fmla="*/ 383381 w 1145381"/>
                <a:gd name="connsiteY2" fmla="*/ 171476 h 1000127"/>
                <a:gd name="connsiteX3" fmla="*/ 576262 w 1145381"/>
                <a:gd name="connsiteY3" fmla="*/ 15 h 1000127"/>
                <a:gd name="connsiteX4" fmla="*/ 766761 w 1145381"/>
                <a:gd name="connsiteY4" fmla="*/ 180949 h 1000127"/>
                <a:gd name="connsiteX5" fmla="*/ 652463 w 1145381"/>
                <a:gd name="connsiteY5" fmla="*/ 180951 h 1000127"/>
                <a:gd name="connsiteX6" fmla="*/ 1145381 w 1145381"/>
                <a:gd name="connsiteY6" fmla="*/ 997746 h 1000127"/>
                <a:gd name="connsiteX0" fmla="*/ 0 w 1145381"/>
                <a:gd name="connsiteY0" fmla="*/ 1000112 h 1000112"/>
                <a:gd name="connsiteX1" fmla="*/ 488155 w 1145381"/>
                <a:gd name="connsiteY1" fmla="*/ 176199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488155 w 1145381"/>
                <a:gd name="connsiteY1" fmla="*/ 176199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488155 w 1145381"/>
                <a:gd name="connsiteY1" fmla="*/ 176199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11967 w 1145381"/>
                <a:gd name="connsiteY1" fmla="*/ 171462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7205 w 1145381"/>
                <a:gd name="connsiteY1" fmla="*/ 180936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1145381"/>
                <a:gd name="connsiteY0" fmla="*/ 1000112 h 1000112"/>
                <a:gd name="connsiteX1" fmla="*/ 500061 w 1145381"/>
                <a:gd name="connsiteY1" fmla="*/ 178568 h 1000112"/>
                <a:gd name="connsiteX2" fmla="*/ 383381 w 1145381"/>
                <a:gd name="connsiteY2" fmla="*/ 180935 h 1000112"/>
                <a:gd name="connsiteX3" fmla="*/ 576262 w 1145381"/>
                <a:gd name="connsiteY3" fmla="*/ 0 h 1000112"/>
                <a:gd name="connsiteX4" fmla="*/ 766761 w 1145381"/>
                <a:gd name="connsiteY4" fmla="*/ 180934 h 1000112"/>
                <a:gd name="connsiteX5" fmla="*/ 652463 w 1145381"/>
                <a:gd name="connsiteY5" fmla="*/ 180936 h 1000112"/>
                <a:gd name="connsiteX6" fmla="*/ 1145381 w 1145381"/>
                <a:gd name="connsiteY6" fmla="*/ 997731 h 1000112"/>
                <a:gd name="connsiteX0" fmla="*/ 0 w 2338201"/>
                <a:gd name="connsiteY0" fmla="*/ 1000112 h 1127423"/>
                <a:gd name="connsiteX1" fmla="*/ 500061 w 2338201"/>
                <a:gd name="connsiteY1" fmla="*/ 178568 h 1127423"/>
                <a:gd name="connsiteX2" fmla="*/ 383381 w 2338201"/>
                <a:gd name="connsiteY2" fmla="*/ 180935 h 1127423"/>
                <a:gd name="connsiteX3" fmla="*/ 576262 w 2338201"/>
                <a:gd name="connsiteY3" fmla="*/ 0 h 1127423"/>
                <a:gd name="connsiteX4" fmla="*/ 766761 w 2338201"/>
                <a:gd name="connsiteY4" fmla="*/ 180934 h 1127423"/>
                <a:gd name="connsiteX5" fmla="*/ 652463 w 2338201"/>
                <a:gd name="connsiteY5" fmla="*/ 180936 h 1127423"/>
                <a:gd name="connsiteX6" fmla="*/ 2338201 w 2338201"/>
                <a:gd name="connsiteY6" fmla="*/ 1127423 h 1127423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791801"/>
                <a:gd name="connsiteY0" fmla="*/ 1280585 h 1280585"/>
                <a:gd name="connsiteX1" fmla="*/ 953661 w 2791801"/>
                <a:gd name="connsiteY1" fmla="*/ 178568 h 1280585"/>
                <a:gd name="connsiteX2" fmla="*/ 836981 w 2791801"/>
                <a:gd name="connsiteY2" fmla="*/ 180935 h 1280585"/>
                <a:gd name="connsiteX3" fmla="*/ 1029862 w 2791801"/>
                <a:gd name="connsiteY3" fmla="*/ 0 h 1280585"/>
                <a:gd name="connsiteX4" fmla="*/ 1220361 w 2791801"/>
                <a:gd name="connsiteY4" fmla="*/ 180934 h 1280585"/>
                <a:gd name="connsiteX5" fmla="*/ 1106063 w 2791801"/>
                <a:gd name="connsiteY5" fmla="*/ 180936 h 1280585"/>
                <a:gd name="connsiteX6" fmla="*/ 2791801 w 2791801"/>
                <a:gd name="connsiteY6" fmla="*/ 1127423 h 1280585"/>
                <a:gd name="connsiteX0" fmla="*/ 0 w 2689449"/>
                <a:gd name="connsiteY0" fmla="*/ 1280585 h 1280585"/>
                <a:gd name="connsiteX1" fmla="*/ 953661 w 2689449"/>
                <a:gd name="connsiteY1" fmla="*/ 178568 h 1280585"/>
                <a:gd name="connsiteX2" fmla="*/ 836981 w 2689449"/>
                <a:gd name="connsiteY2" fmla="*/ 180935 h 1280585"/>
                <a:gd name="connsiteX3" fmla="*/ 1029862 w 2689449"/>
                <a:gd name="connsiteY3" fmla="*/ 0 h 1280585"/>
                <a:gd name="connsiteX4" fmla="*/ 1220361 w 2689449"/>
                <a:gd name="connsiteY4" fmla="*/ 180934 h 1280585"/>
                <a:gd name="connsiteX5" fmla="*/ 1106063 w 2689449"/>
                <a:gd name="connsiteY5" fmla="*/ 180936 h 1280585"/>
                <a:gd name="connsiteX6" fmla="*/ 2689449 w 2689449"/>
                <a:gd name="connsiteY6" fmla="*/ 1242650 h 1280585"/>
                <a:gd name="connsiteX0" fmla="*/ 0 w 2689449"/>
                <a:gd name="connsiteY0" fmla="*/ 1280585 h 1280585"/>
                <a:gd name="connsiteX1" fmla="*/ 953661 w 2689449"/>
                <a:gd name="connsiteY1" fmla="*/ 178568 h 1280585"/>
                <a:gd name="connsiteX2" fmla="*/ 836981 w 2689449"/>
                <a:gd name="connsiteY2" fmla="*/ 180935 h 1280585"/>
                <a:gd name="connsiteX3" fmla="*/ 1029862 w 2689449"/>
                <a:gd name="connsiteY3" fmla="*/ 0 h 1280585"/>
                <a:gd name="connsiteX4" fmla="*/ 1220361 w 2689449"/>
                <a:gd name="connsiteY4" fmla="*/ 180934 h 1280585"/>
                <a:gd name="connsiteX5" fmla="*/ 1106063 w 2689449"/>
                <a:gd name="connsiteY5" fmla="*/ 180936 h 1280585"/>
                <a:gd name="connsiteX6" fmla="*/ 2689449 w 2689449"/>
                <a:gd name="connsiteY6" fmla="*/ 1242650 h 1280585"/>
                <a:gd name="connsiteX0" fmla="*/ 0 w 2689449"/>
                <a:gd name="connsiteY0" fmla="*/ 1280585 h 1280585"/>
                <a:gd name="connsiteX1" fmla="*/ 953661 w 2689449"/>
                <a:gd name="connsiteY1" fmla="*/ 178568 h 1280585"/>
                <a:gd name="connsiteX2" fmla="*/ 836981 w 2689449"/>
                <a:gd name="connsiteY2" fmla="*/ 180935 h 1280585"/>
                <a:gd name="connsiteX3" fmla="*/ 1029862 w 2689449"/>
                <a:gd name="connsiteY3" fmla="*/ 0 h 1280585"/>
                <a:gd name="connsiteX4" fmla="*/ 1220361 w 2689449"/>
                <a:gd name="connsiteY4" fmla="*/ 180934 h 1280585"/>
                <a:gd name="connsiteX5" fmla="*/ 1106063 w 2689449"/>
                <a:gd name="connsiteY5" fmla="*/ 180936 h 1280585"/>
                <a:gd name="connsiteX6" fmla="*/ 2689449 w 2689449"/>
                <a:gd name="connsiteY6" fmla="*/ 1242650 h 1280585"/>
                <a:gd name="connsiteX0" fmla="*/ 0 w 2450546"/>
                <a:gd name="connsiteY0" fmla="*/ 1286311 h 1286311"/>
                <a:gd name="connsiteX1" fmla="*/ 714758 w 2450546"/>
                <a:gd name="connsiteY1" fmla="*/ 178568 h 1286311"/>
                <a:gd name="connsiteX2" fmla="*/ 598078 w 2450546"/>
                <a:gd name="connsiteY2" fmla="*/ 180935 h 1286311"/>
                <a:gd name="connsiteX3" fmla="*/ 790959 w 2450546"/>
                <a:gd name="connsiteY3" fmla="*/ 0 h 1286311"/>
                <a:gd name="connsiteX4" fmla="*/ 981458 w 2450546"/>
                <a:gd name="connsiteY4" fmla="*/ 180934 h 1286311"/>
                <a:gd name="connsiteX5" fmla="*/ 867160 w 2450546"/>
                <a:gd name="connsiteY5" fmla="*/ 180936 h 1286311"/>
                <a:gd name="connsiteX6" fmla="*/ 2450546 w 2450546"/>
                <a:gd name="connsiteY6" fmla="*/ 1242650 h 1286311"/>
                <a:gd name="connsiteX0" fmla="*/ 0 w 2450546"/>
                <a:gd name="connsiteY0" fmla="*/ 1286311 h 1286311"/>
                <a:gd name="connsiteX1" fmla="*/ 714758 w 2450546"/>
                <a:gd name="connsiteY1" fmla="*/ 178568 h 1286311"/>
                <a:gd name="connsiteX2" fmla="*/ 598078 w 2450546"/>
                <a:gd name="connsiteY2" fmla="*/ 180935 h 1286311"/>
                <a:gd name="connsiteX3" fmla="*/ 790959 w 2450546"/>
                <a:gd name="connsiteY3" fmla="*/ 0 h 1286311"/>
                <a:gd name="connsiteX4" fmla="*/ 981458 w 2450546"/>
                <a:gd name="connsiteY4" fmla="*/ 180934 h 1286311"/>
                <a:gd name="connsiteX5" fmla="*/ 867160 w 2450546"/>
                <a:gd name="connsiteY5" fmla="*/ 180936 h 1286311"/>
                <a:gd name="connsiteX6" fmla="*/ 2450546 w 2450546"/>
                <a:gd name="connsiteY6" fmla="*/ 1242650 h 1286311"/>
                <a:gd name="connsiteX0" fmla="*/ 0 w 1694491"/>
                <a:gd name="connsiteY0" fmla="*/ 1286311 h 1286311"/>
                <a:gd name="connsiteX1" fmla="*/ 714758 w 1694491"/>
                <a:gd name="connsiteY1" fmla="*/ 178568 h 1286311"/>
                <a:gd name="connsiteX2" fmla="*/ 598078 w 1694491"/>
                <a:gd name="connsiteY2" fmla="*/ 180935 h 1286311"/>
                <a:gd name="connsiteX3" fmla="*/ 790959 w 1694491"/>
                <a:gd name="connsiteY3" fmla="*/ 0 h 1286311"/>
                <a:gd name="connsiteX4" fmla="*/ 981458 w 1694491"/>
                <a:gd name="connsiteY4" fmla="*/ 180934 h 1286311"/>
                <a:gd name="connsiteX5" fmla="*/ 867160 w 1694491"/>
                <a:gd name="connsiteY5" fmla="*/ 180936 h 1286311"/>
                <a:gd name="connsiteX6" fmla="*/ 1694492 w 1694491"/>
                <a:gd name="connsiteY6" fmla="*/ 1261108 h 1286311"/>
                <a:gd name="connsiteX0" fmla="*/ 0 w 1694492"/>
                <a:gd name="connsiteY0" fmla="*/ 1286311 h 1286311"/>
                <a:gd name="connsiteX1" fmla="*/ 714758 w 1694492"/>
                <a:gd name="connsiteY1" fmla="*/ 178568 h 1286311"/>
                <a:gd name="connsiteX2" fmla="*/ 598078 w 1694492"/>
                <a:gd name="connsiteY2" fmla="*/ 180935 h 1286311"/>
                <a:gd name="connsiteX3" fmla="*/ 790959 w 1694492"/>
                <a:gd name="connsiteY3" fmla="*/ 0 h 1286311"/>
                <a:gd name="connsiteX4" fmla="*/ 981458 w 1694492"/>
                <a:gd name="connsiteY4" fmla="*/ 180934 h 1286311"/>
                <a:gd name="connsiteX5" fmla="*/ 867160 w 1694492"/>
                <a:gd name="connsiteY5" fmla="*/ 180936 h 1286311"/>
                <a:gd name="connsiteX6" fmla="*/ 1694492 w 1694492"/>
                <a:gd name="connsiteY6" fmla="*/ 1261108 h 1286311"/>
                <a:gd name="connsiteX0" fmla="*/ 0 w 1907166"/>
                <a:gd name="connsiteY0" fmla="*/ 1286311 h 1290591"/>
                <a:gd name="connsiteX1" fmla="*/ 714758 w 1907166"/>
                <a:gd name="connsiteY1" fmla="*/ 178568 h 1290591"/>
                <a:gd name="connsiteX2" fmla="*/ 598078 w 1907166"/>
                <a:gd name="connsiteY2" fmla="*/ 180935 h 1290591"/>
                <a:gd name="connsiteX3" fmla="*/ 790959 w 1907166"/>
                <a:gd name="connsiteY3" fmla="*/ 0 h 1290591"/>
                <a:gd name="connsiteX4" fmla="*/ 981458 w 1907166"/>
                <a:gd name="connsiteY4" fmla="*/ 180934 h 1290591"/>
                <a:gd name="connsiteX5" fmla="*/ 867160 w 1907166"/>
                <a:gd name="connsiteY5" fmla="*/ 180936 h 1290591"/>
                <a:gd name="connsiteX6" fmla="*/ 1907167 w 1907166"/>
                <a:gd name="connsiteY6" fmla="*/ 1290591 h 1290591"/>
                <a:gd name="connsiteX0" fmla="*/ 1 w 2053202"/>
                <a:gd name="connsiteY0" fmla="*/ 1351430 h 1351430"/>
                <a:gd name="connsiteX1" fmla="*/ 860793 w 2053202"/>
                <a:gd name="connsiteY1" fmla="*/ 178568 h 1351430"/>
                <a:gd name="connsiteX2" fmla="*/ 744113 w 2053202"/>
                <a:gd name="connsiteY2" fmla="*/ 180935 h 1351430"/>
                <a:gd name="connsiteX3" fmla="*/ 936994 w 2053202"/>
                <a:gd name="connsiteY3" fmla="*/ 0 h 1351430"/>
                <a:gd name="connsiteX4" fmla="*/ 1127493 w 2053202"/>
                <a:gd name="connsiteY4" fmla="*/ 180934 h 1351430"/>
                <a:gd name="connsiteX5" fmla="*/ 1013195 w 2053202"/>
                <a:gd name="connsiteY5" fmla="*/ 180936 h 1351430"/>
                <a:gd name="connsiteX6" fmla="*/ 2053202 w 2053202"/>
                <a:gd name="connsiteY6" fmla="*/ 1290591 h 1351430"/>
                <a:gd name="connsiteX0" fmla="*/ 0 w 1667907"/>
                <a:gd name="connsiteY0" fmla="*/ 1351430 h 1351430"/>
                <a:gd name="connsiteX1" fmla="*/ 860792 w 1667907"/>
                <a:gd name="connsiteY1" fmla="*/ 178568 h 1351430"/>
                <a:gd name="connsiteX2" fmla="*/ 744112 w 1667907"/>
                <a:gd name="connsiteY2" fmla="*/ 180935 h 1351430"/>
                <a:gd name="connsiteX3" fmla="*/ 936993 w 1667907"/>
                <a:gd name="connsiteY3" fmla="*/ 0 h 1351430"/>
                <a:gd name="connsiteX4" fmla="*/ 1127492 w 1667907"/>
                <a:gd name="connsiteY4" fmla="*/ 180934 h 1351430"/>
                <a:gd name="connsiteX5" fmla="*/ 1013194 w 1667907"/>
                <a:gd name="connsiteY5" fmla="*/ 180936 h 1351430"/>
                <a:gd name="connsiteX6" fmla="*/ 1667907 w 1667907"/>
                <a:gd name="connsiteY6" fmla="*/ 1298654 h 1351430"/>
                <a:gd name="connsiteX0" fmla="*/ -1 w 1461260"/>
                <a:gd name="connsiteY0" fmla="*/ 1272736 h 1298654"/>
                <a:gd name="connsiteX1" fmla="*/ 654145 w 1461260"/>
                <a:gd name="connsiteY1" fmla="*/ 178568 h 1298654"/>
                <a:gd name="connsiteX2" fmla="*/ 537465 w 1461260"/>
                <a:gd name="connsiteY2" fmla="*/ 180935 h 1298654"/>
                <a:gd name="connsiteX3" fmla="*/ 730346 w 1461260"/>
                <a:gd name="connsiteY3" fmla="*/ 0 h 1298654"/>
                <a:gd name="connsiteX4" fmla="*/ 920845 w 1461260"/>
                <a:gd name="connsiteY4" fmla="*/ 180934 h 1298654"/>
                <a:gd name="connsiteX5" fmla="*/ 806547 w 1461260"/>
                <a:gd name="connsiteY5" fmla="*/ 180936 h 1298654"/>
                <a:gd name="connsiteX6" fmla="*/ 1461260 w 1461260"/>
                <a:gd name="connsiteY6" fmla="*/ 1298654 h 1298654"/>
                <a:gd name="connsiteX0" fmla="*/ 0 w 1461261"/>
                <a:gd name="connsiteY0" fmla="*/ 1272736 h 1298654"/>
                <a:gd name="connsiteX1" fmla="*/ 654146 w 1461261"/>
                <a:gd name="connsiteY1" fmla="*/ 178568 h 1298654"/>
                <a:gd name="connsiteX2" fmla="*/ 537466 w 1461261"/>
                <a:gd name="connsiteY2" fmla="*/ 180935 h 1298654"/>
                <a:gd name="connsiteX3" fmla="*/ 730347 w 1461261"/>
                <a:gd name="connsiteY3" fmla="*/ 0 h 1298654"/>
                <a:gd name="connsiteX4" fmla="*/ 920846 w 1461261"/>
                <a:gd name="connsiteY4" fmla="*/ 180934 h 1298654"/>
                <a:gd name="connsiteX5" fmla="*/ 806548 w 1461261"/>
                <a:gd name="connsiteY5" fmla="*/ 180936 h 1298654"/>
                <a:gd name="connsiteX6" fmla="*/ 1461261 w 1461261"/>
                <a:gd name="connsiteY6" fmla="*/ 1298654 h 1298654"/>
                <a:gd name="connsiteX0" fmla="*/ 0 w 1461261"/>
                <a:gd name="connsiteY0" fmla="*/ 1272736 h 1298654"/>
                <a:gd name="connsiteX1" fmla="*/ 654146 w 1461261"/>
                <a:gd name="connsiteY1" fmla="*/ 178568 h 1298654"/>
                <a:gd name="connsiteX2" fmla="*/ 537466 w 1461261"/>
                <a:gd name="connsiteY2" fmla="*/ 180935 h 1298654"/>
                <a:gd name="connsiteX3" fmla="*/ 730347 w 1461261"/>
                <a:gd name="connsiteY3" fmla="*/ 0 h 1298654"/>
                <a:gd name="connsiteX4" fmla="*/ 920846 w 1461261"/>
                <a:gd name="connsiteY4" fmla="*/ 180934 h 1298654"/>
                <a:gd name="connsiteX5" fmla="*/ 806548 w 1461261"/>
                <a:gd name="connsiteY5" fmla="*/ 180936 h 1298654"/>
                <a:gd name="connsiteX6" fmla="*/ 1461261 w 1461261"/>
                <a:gd name="connsiteY6" fmla="*/ 1298654 h 1298654"/>
                <a:gd name="connsiteX0" fmla="*/ 0 w 1461261"/>
                <a:gd name="connsiteY0" fmla="*/ 1451423 h 1477341"/>
                <a:gd name="connsiteX1" fmla="*/ 654146 w 1461261"/>
                <a:gd name="connsiteY1" fmla="*/ 357255 h 1477341"/>
                <a:gd name="connsiteX2" fmla="*/ 537466 w 1461261"/>
                <a:gd name="connsiteY2" fmla="*/ 359622 h 1477341"/>
                <a:gd name="connsiteX3" fmla="*/ 738559 w 1461261"/>
                <a:gd name="connsiteY3" fmla="*/ 0 h 1477341"/>
                <a:gd name="connsiteX4" fmla="*/ 920846 w 1461261"/>
                <a:gd name="connsiteY4" fmla="*/ 359621 h 1477341"/>
                <a:gd name="connsiteX5" fmla="*/ 806548 w 1461261"/>
                <a:gd name="connsiteY5" fmla="*/ 359623 h 1477341"/>
                <a:gd name="connsiteX6" fmla="*/ 1461261 w 1461261"/>
                <a:gd name="connsiteY6" fmla="*/ 1477341 h 1477341"/>
                <a:gd name="connsiteX0" fmla="*/ 0 w 997886"/>
                <a:gd name="connsiteY0" fmla="*/ 1451423 h 1451423"/>
                <a:gd name="connsiteX1" fmla="*/ 654146 w 997886"/>
                <a:gd name="connsiteY1" fmla="*/ 357255 h 1451423"/>
                <a:gd name="connsiteX2" fmla="*/ 537466 w 997886"/>
                <a:gd name="connsiteY2" fmla="*/ 359622 h 1451423"/>
                <a:gd name="connsiteX3" fmla="*/ 738559 w 997886"/>
                <a:gd name="connsiteY3" fmla="*/ 0 h 1451423"/>
                <a:gd name="connsiteX4" fmla="*/ 920846 w 997886"/>
                <a:gd name="connsiteY4" fmla="*/ 359621 h 1451423"/>
                <a:gd name="connsiteX5" fmla="*/ 806548 w 997886"/>
                <a:gd name="connsiteY5" fmla="*/ 359623 h 1451423"/>
                <a:gd name="connsiteX6" fmla="*/ 997887 w 997886"/>
                <a:gd name="connsiteY6" fmla="*/ 1424806 h 1451423"/>
                <a:gd name="connsiteX0" fmla="*/ 0 w 997887"/>
                <a:gd name="connsiteY0" fmla="*/ 1451423 h 1451423"/>
                <a:gd name="connsiteX1" fmla="*/ 654146 w 997887"/>
                <a:gd name="connsiteY1" fmla="*/ 357255 h 1451423"/>
                <a:gd name="connsiteX2" fmla="*/ 537466 w 997887"/>
                <a:gd name="connsiteY2" fmla="*/ 359622 h 1451423"/>
                <a:gd name="connsiteX3" fmla="*/ 738559 w 997887"/>
                <a:gd name="connsiteY3" fmla="*/ 0 h 1451423"/>
                <a:gd name="connsiteX4" fmla="*/ 920846 w 997887"/>
                <a:gd name="connsiteY4" fmla="*/ 359621 h 1451423"/>
                <a:gd name="connsiteX5" fmla="*/ 806548 w 997887"/>
                <a:gd name="connsiteY5" fmla="*/ 359623 h 1451423"/>
                <a:gd name="connsiteX6" fmla="*/ 997887 w 997887"/>
                <a:gd name="connsiteY6" fmla="*/ 1424806 h 1451423"/>
                <a:gd name="connsiteX0" fmla="*/ 0 w 1244219"/>
                <a:gd name="connsiteY0" fmla="*/ 1416958 h 1424806"/>
                <a:gd name="connsiteX1" fmla="*/ 900478 w 1244219"/>
                <a:gd name="connsiteY1" fmla="*/ 357255 h 1424806"/>
                <a:gd name="connsiteX2" fmla="*/ 783798 w 1244219"/>
                <a:gd name="connsiteY2" fmla="*/ 359622 h 1424806"/>
                <a:gd name="connsiteX3" fmla="*/ 984891 w 1244219"/>
                <a:gd name="connsiteY3" fmla="*/ 0 h 1424806"/>
                <a:gd name="connsiteX4" fmla="*/ 1167178 w 1244219"/>
                <a:gd name="connsiteY4" fmla="*/ 359621 h 1424806"/>
                <a:gd name="connsiteX5" fmla="*/ 1052880 w 1244219"/>
                <a:gd name="connsiteY5" fmla="*/ 359623 h 1424806"/>
                <a:gd name="connsiteX6" fmla="*/ 1244219 w 1244219"/>
                <a:gd name="connsiteY6" fmla="*/ 1424806 h 1424806"/>
                <a:gd name="connsiteX0" fmla="*/ 0 w 1167178"/>
                <a:gd name="connsiteY0" fmla="*/ 1416958 h 1529304"/>
                <a:gd name="connsiteX1" fmla="*/ 900478 w 1167178"/>
                <a:gd name="connsiteY1" fmla="*/ 357255 h 1529304"/>
                <a:gd name="connsiteX2" fmla="*/ 783798 w 1167178"/>
                <a:gd name="connsiteY2" fmla="*/ 359622 h 1529304"/>
                <a:gd name="connsiteX3" fmla="*/ 984891 w 1167178"/>
                <a:gd name="connsiteY3" fmla="*/ 0 h 1529304"/>
                <a:gd name="connsiteX4" fmla="*/ 1167178 w 1167178"/>
                <a:gd name="connsiteY4" fmla="*/ 359621 h 1529304"/>
                <a:gd name="connsiteX5" fmla="*/ 1052880 w 1167178"/>
                <a:gd name="connsiteY5" fmla="*/ 359623 h 1529304"/>
                <a:gd name="connsiteX6" fmla="*/ 781976 w 1167178"/>
                <a:gd name="connsiteY6" fmla="*/ 1529304 h 1529304"/>
                <a:gd name="connsiteX0" fmla="*/ 0 w 1167178"/>
                <a:gd name="connsiteY0" fmla="*/ 1416958 h 1516491"/>
                <a:gd name="connsiteX1" fmla="*/ 900478 w 1167178"/>
                <a:gd name="connsiteY1" fmla="*/ 357255 h 1516491"/>
                <a:gd name="connsiteX2" fmla="*/ 783798 w 1167178"/>
                <a:gd name="connsiteY2" fmla="*/ 359622 h 1516491"/>
                <a:gd name="connsiteX3" fmla="*/ 984891 w 1167178"/>
                <a:gd name="connsiteY3" fmla="*/ 0 h 1516491"/>
                <a:gd name="connsiteX4" fmla="*/ 1167178 w 1167178"/>
                <a:gd name="connsiteY4" fmla="*/ 359621 h 1516491"/>
                <a:gd name="connsiteX5" fmla="*/ 1052880 w 1167178"/>
                <a:gd name="connsiteY5" fmla="*/ 359623 h 1516491"/>
                <a:gd name="connsiteX6" fmla="*/ 668955 w 1167178"/>
                <a:gd name="connsiteY6" fmla="*/ 1516491 h 1516491"/>
                <a:gd name="connsiteX0" fmla="*/ 0 w 1167178"/>
                <a:gd name="connsiteY0" fmla="*/ 1416958 h 1516491"/>
                <a:gd name="connsiteX1" fmla="*/ 900478 w 1167178"/>
                <a:gd name="connsiteY1" fmla="*/ 357255 h 1516491"/>
                <a:gd name="connsiteX2" fmla="*/ 783798 w 1167178"/>
                <a:gd name="connsiteY2" fmla="*/ 359622 h 1516491"/>
                <a:gd name="connsiteX3" fmla="*/ 984891 w 1167178"/>
                <a:gd name="connsiteY3" fmla="*/ 0 h 1516491"/>
                <a:gd name="connsiteX4" fmla="*/ 1167178 w 1167178"/>
                <a:gd name="connsiteY4" fmla="*/ 359621 h 1516491"/>
                <a:gd name="connsiteX5" fmla="*/ 1052880 w 1167178"/>
                <a:gd name="connsiteY5" fmla="*/ 359623 h 1516491"/>
                <a:gd name="connsiteX6" fmla="*/ 668955 w 1167178"/>
                <a:gd name="connsiteY6" fmla="*/ 1516491 h 1516491"/>
                <a:gd name="connsiteX0" fmla="*/ 0 w 1167178"/>
                <a:gd name="connsiteY0" fmla="*/ 1416958 h 1516491"/>
                <a:gd name="connsiteX1" fmla="*/ 900478 w 1167178"/>
                <a:gd name="connsiteY1" fmla="*/ 357255 h 1516491"/>
                <a:gd name="connsiteX2" fmla="*/ 783798 w 1167178"/>
                <a:gd name="connsiteY2" fmla="*/ 359622 h 1516491"/>
                <a:gd name="connsiteX3" fmla="*/ 984891 w 1167178"/>
                <a:gd name="connsiteY3" fmla="*/ 0 h 1516491"/>
                <a:gd name="connsiteX4" fmla="*/ 1167178 w 1167178"/>
                <a:gd name="connsiteY4" fmla="*/ 359621 h 1516491"/>
                <a:gd name="connsiteX5" fmla="*/ 1052880 w 1167178"/>
                <a:gd name="connsiteY5" fmla="*/ 359623 h 1516491"/>
                <a:gd name="connsiteX6" fmla="*/ 668955 w 1167178"/>
                <a:gd name="connsiteY6" fmla="*/ 1516491 h 1516491"/>
                <a:gd name="connsiteX0" fmla="*/ 0 w 1167178"/>
                <a:gd name="connsiteY0" fmla="*/ 1416958 h 1516491"/>
                <a:gd name="connsiteX1" fmla="*/ 900478 w 1167178"/>
                <a:gd name="connsiteY1" fmla="*/ 357255 h 1516491"/>
                <a:gd name="connsiteX2" fmla="*/ 783798 w 1167178"/>
                <a:gd name="connsiteY2" fmla="*/ 359622 h 1516491"/>
                <a:gd name="connsiteX3" fmla="*/ 984891 w 1167178"/>
                <a:gd name="connsiteY3" fmla="*/ 0 h 1516491"/>
                <a:gd name="connsiteX4" fmla="*/ 1167178 w 1167178"/>
                <a:gd name="connsiteY4" fmla="*/ 359621 h 1516491"/>
                <a:gd name="connsiteX5" fmla="*/ 1052880 w 1167178"/>
                <a:gd name="connsiteY5" fmla="*/ 359623 h 1516491"/>
                <a:gd name="connsiteX6" fmla="*/ 668955 w 1167178"/>
                <a:gd name="connsiteY6" fmla="*/ 1516491 h 1516491"/>
                <a:gd name="connsiteX0" fmla="*/ 0 w 1055111"/>
                <a:gd name="connsiteY0" fmla="*/ 1439253 h 1516491"/>
                <a:gd name="connsiteX1" fmla="*/ 788411 w 1055111"/>
                <a:gd name="connsiteY1" fmla="*/ 357255 h 1516491"/>
                <a:gd name="connsiteX2" fmla="*/ 671731 w 1055111"/>
                <a:gd name="connsiteY2" fmla="*/ 359622 h 1516491"/>
                <a:gd name="connsiteX3" fmla="*/ 872824 w 1055111"/>
                <a:gd name="connsiteY3" fmla="*/ 0 h 1516491"/>
                <a:gd name="connsiteX4" fmla="*/ 1055111 w 1055111"/>
                <a:gd name="connsiteY4" fmla="*/ 359621 h 1516491"/>
                <a:gd name="connsiteX5" fmla="*/ 940813 w 1055111"/>
                <a:gd name="connsiteY5" fmla="*/ 359623 h 1516491"/>
                <a:gd name="connsiteX6" fmla="*/ 556888 w 1055111"/>
                <a:gd name="connsiteY6" fmla="*/ 1516491 h 1516491"/>
                <a:gd name="connsiteX0" fmla="*/ 0 w 1055111"/>
                <a:gd name="connsiteY0" fmla="*/ 1439253 h 1516491"/>
                <a:gd name="connsiteX1" fmla="*/ 788411 w 1055111"/>
                <a:gd name="connsiteY1" fmla="*/ 357255 h 1516491"/>
                <a:gd name="connsiteX2" fmla="*/ 671731 w 1055111"/>
                <a:gd name="connsiteY2" fmla="*/ 359622 h 1516491"/>
                <a:gd name="connsiteX3" fmla="*/ 872824 w 1055111"/>
                <a:gd name="connsiteY3" fmla="*/ 0 h 1516491"/>
                <a:gd name="connsiteX4" fmla="*/ 1055111 w 1055111"/>
                <a:gd name="connsiteY4" fmla="*/ 359621 h 1516491"/>
                <a:gd name="connsiteX5" fmla="*/ 940813 w 1055111"/>
                <a:gd name="connsiteY5" fmla="*/ 359623 h 1516491"/>
                <a:gd name="connsiteX6" fmla="*/ 556888 w 1055111"/>
                <a:gd name="connsiteY6" fmla="*/ 1516491 h 1516491"/>
                <a:gd name="connsiteX0" fmla="*/ 0 w 1177894"/>
                <a:gd name="connsiteY0" fmla="*/ 1420770 h 1516491"/>
                <a:gd name="connsiteX1" fmla="*/ 911194 w 1177894"/>
                <a:gd name="connsiteY1" fmla="*/ 357255 h 1516491"/>
                <a:gd name="connsiteX2" fmla="*/ 794514 w 1177894"/>
                <a:gd name="connsiteY2" fmla="*/ 359622 h 1516491"/>
                <a:gd name="connsiteX3" fmla="*/ 995607 w 1177894"/>
                <a:gd name="connsiteY3" fmla="*/ 0 h 1516491"/>
                <a:gd name="connsiteX4" fmla="*/ 1177894 w 1177894"/>
                <a:gd name="connsiteY4" fmla="*/ 359621 h 1516491"/>
                <a:gd name="connsiteX5" fmla="*/ 1063596 w 1177894"/>
                <a:gd name="connsiteY5" fmla="*/ 359623 h 1516491"/>
                <a:gd name="connsiteX6" fmla="*/ 679671 w 1177894"/>
                <a:gd name="connsiteY6" fmla="*/ 1516491 h 1516491"/>
                <a:gd name="connsiteX0" fmla="*/ 0 w 1177894"/>
                <a:gd name="connsiteY0" fmla="*/ 1420770 h 1539945"/>
                <a:gd name="connsiteX1" fmla="*/ 911194 w 1177894"/>
                <a:gd name="connsiteY1" fmla="*/ 357255 h 1539945"/>
                <a:gd name="connsiteX2" fmla="*/ 794514 w 1177894"/>
                <a:gd name="connsiteY2" fmla="*/ 359622 h 1539945"/>
                <a:gd name="connsiteX3" fmla="*/ 995607 w 1177894"/>
                <a:gd name="connsiteY3" fmla="*/ 0 h 1539945"/>
                <a:gd name="connsiteX4" fmla="*/ 1177894 w 1177894"/>
                <a:gd name="connsiteY4" fmla="*/ 359621 h 1539945"/>
                <a:gd name="connsiteX5" fmla="*/ 1063596 w 1177894"/>
                <a:gd name="connsiteY5" fmla="*/ 359623 h 1539945"/>
                <a:gd name="connsiteX6" fmla="*/ 439001 w 1177894"/>
                <a:gd name="connsiteY6" fmla="*/ 1539945 h 1539945"/>
                <a:gd name="connsiteX0" fmla="*/ 0 w 1177894"/>
                <a:gd name="connsiteY0" fmla="*/ 1420770 h 1539945"/>
                <a:gd name="connsiteX1" fmla="*/ 911194 w 1177894"/>
                <a:gd name="connsiteY1" fmla="*/ 357255 h 1539945"/>
                <a:gd name="connsiteX2" fmla="*/ 794514 w 1177894"/>
                <a:gd name="connsiteY2" fmla="*/ 359622 h 1539945"/>
                <a:gd name="connsiteX3" fmla="*/ 995607 w 1177894"/>
                <a:gd name="connsiteY3" fmla="*/ 0 h 1539945"/>
                <a:gd name="connsiteX4" fmla="*/ 1177894 w 1177894"/>
                <a:gd name="connsiteY4" fmla="*/ 359621 h 1539945"/>
                <a:gd name="connsiteX5" fmla="*/ 1063596 w 1177894"/>
                <a:gd name="connsiteY5" fmla="*/ 359623 h 1539945"/>
                <a:gd name="connsiteX6" fmla="*/ 439001 w 1177894"/>
                <a:gd name="connsiteY6" fmla="*/ 1539945 h 1539945"/>
                <a:gd name="connsiteX0" fmla="*/ 0 w 1177894"/>
                <a:gd name="connsiteY0" fmla="*/ 1321047 h 1440222"/>
                <a:gd name="connsiteX1" fmla="*/ 911194 w 1177894"/>
                <a:gd name="connsiteY1" fmla="*/ 257532 h 1440222"/>
                <a:gd name="connsiteX2" fmla="*/ 794514 w 1177894"/>
                <a:gd name="connsiteY2" fmla="*/ 259899 h 1440222"/>
                <a:gd name="connsiteX3" fmla="*/ 994867 w 1177894"/>
                <a:gd name="connsiteY3" fmla="*/ 0 h 1440222"/>
                <a:gd name="connsiteX4" fmla="*/ 1177894 w 1177894"/>
                <a:gd name="connsiteY4" fmla="*/ 259898 h 1440222"/>
                <a:gd name="connsiteX5" fmla="*/ 1063596 w 1177894"/>
                <a:gd name="connsiteY5" fmla="*/ 259900 h 1440222"/>
                <a:gd name="connsiteX6" fmla="*/ 439001 w 1177894"/>
                <a:gd name="connsiteY6" fmla="*/ 1440222 h 1440222"/>
                <a:gd name="connsiteX0" fmla="*/ 0 w 1177894"/>
                <a:gd name="connsiteY0" fmla="*/ 1277932 h 1397107"/>
                <a:gd name="connsiteX1" fmla="*/ 911194 w 1177894"/>
                <a:gd name="connsiteY1" fmla="*/ 214417 h 1397107"/>
                <a:gd name="connsiteX2" fmla="*/ 794514 w 1177894"/>
                <a:gd name="connsiteY2" fmla="*/ 216784 h 1397107"/>
                <a:gd name="connsiteX3" fmla="*/ 978515 w 1177894"/>
                <a:gd name="connsiteY3" fmla="*/ 0 h 1397107"/>
                <a:gd name="connsiteX4" fmla="*/ 1177894 w 1177894"/>
                <a:gd name="connsiteY4" fmla="*/ 216783 h 1397107"/>
                <a:gd name="connsiteX5" fmla="*/ 1063596 w 1177894"/>
                <a:gd name="connsiteY5" fmla="*/ 216785 h 1397107"/>
                <a:gd name="connsiteX6" fmla="*/ 439001 w 1177894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794514 w 1133394"/>
                <a:gd name="connsiteY2" fmla="*/ 216784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821214 w 1133394"/>
                <a:gd name="connsiteY2" fmla="*/ 219718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821214 w 1133394"/>
                <a:gd name="connsiteY2" fmla="*/ 219718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821214 w 1133394"/>
                <a:gd name="connsiteY2" fmla="*/ 219718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  <a:gd name="connsiteX0" fmla="*/ 0 w 1135511"/>
                <a:gd name="connsiteY0" fmla="*/ 1277932 h 1397107"/>
                <a:gd name="connsiteX1" fmla="*/ 911194 w 1135511"/>
                <a:gd name="connsiteY1" fmla="*/ 214417 h 1397107"/>
                <a:gd name="connsiteX2" fmla="*/ 821214 w 1135511"/>
                <a:gd name="connsiteY2" fmla="*/ 219718 h 1397107"/>
                <a:gd name="connsiteX3" fmla="*/ 978515 w 1135511"/>
                <a:gd name="connsiteY3" fmla="*/ 0 h 1397107"/>
                <a:gd name="connsiteX4" fmla="*/ 1133394 w 1135511"/>
                <a:gd name="connsiteY4" fmla="*/ 211893 h 1397107"/>
                <a:gd name="connsiteX5" fmla="*/ 1063596 w 1135511"/>
                <a:gd name="connsiteY5" fmla="*/ 216785 h 1397107"/>
                <a:gd name="connsiteX6" fmla="*/ 439001 w 1135511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821214 w 1133394"/>
                <a:gd name="connsiteY2" fmla="*/ 219718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821214 w 1133394"/>
                <a:gd name="connsiteY2" fmla="*/ 219718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  <a:gd name="connsiteX0" fmla="*/ 0 w 1133394"/>
                <a:gd name="connsiteY0" fmla="*/ 1277932 h 1397107"/>
                <a:gd name="connsiteX1" fmla="*/ 911194 w 1133394"/>
                <a:gd name="connsiteY1" fmla="*/ 214417 h 1397107"/>
                <a:gd name="connsiteX2" fmla="*/ 821214 w 1133394"/>
                <a:gd name="connsiteY2" fmla="*/ 219718 h 1397107"/>
                <a:gd name="connsiteX3" fmla="*/ 978515 w 1133394"/>
                <a:gd name="connsiteY3" fmla="*/ 0 h 1397107"/>
                <a:gd name="connsiteX4" fmla="*/ 1133394 w 1133394"/>
                <a:gd name="connsiteY4" fmla="*/ 211893 h 1397107"/>
                <a:gd name="connsiteX5" fmla="*/ 1063596 w 1133394"/>
                <a:gd name="connsiteY5" fmla="*/ 216785 h 1397107"/>
                <a:gd name="connsiteX6" fmla="*/ 439001 w 1133394"/>
                <a:gd name="connsiteY6" fmla="*/ 1397107 h 139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394" h="1397107">
                  <a:moveTo>
                    <a:pt x="0" y="1277932"/>
                  </a:moveTo>
                  <a:cubicBezTo>
                    <a:pt x="878181" y="1046643"/>
                    <a:pt x="1016371" y="516737"/>
                    <a:pt x="911194" y="214417"/>
                  </a:cubicBezTo>
                  <a:lnTo>
                    <a:pt x="821214" y="219718"/>
                  </a:lnTo>
                  <a:lnTo>
                    <a:pt x="978515" y="0"/>
                  </a:lnTo>
                  <a:lnTo>
                    <a:pt x="1133394" y="211893"/>
                  </a:lnTo>
                  <a:lnTo>
                    <a:pt x="1063596" y="216785"/>
                  </a:lnTo>
                  <a:cubicBezTo>
                    <a:pt x="1335183" y="912223"/>
                    <a:pt x="619905" y="1260247"/>
                    <a:pt x="439001" y="1397107"/>
                  </a:cubicBezTo>
                </a:path>
              </a:pathLst>
            </a:custGeom>
            <a:solidFill>
              <a:srgbClr val="743E7A">
                <a:alpha val="56000"/>
              </a:srgbClr>
            </a:solidFill>
            <a:ln w="28575" cap="flat" cmpd="sng" algn="ctr">
              <a:solidFill>
                <a:srgbClr val="7030A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84342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843199"/>
              <a:ext cx="717537" cy="33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845" y="2417677"/>
              <a:ext cx="724939" cy="384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1" name="TextBox 270"/>
          <p:cNvSpPr txBox="1"/>
          <p:nvPr/>
        </p:nvSpPr>
        <p:spPr>
          <a:xfrm>
            <a:off x="1" y="0"/>
            <a:ext cx="8057677" cy="830997"/>
          </a:xfrm>
          <a:prstGeom prst="rect">
            <a:avLst/>
          </a:prstGeom>
          <a:solidFill>
            <a:srgbClr val="00B2FF">
              <a:alpha val="73000"/>
            </a:srgbClr>
          </a:solidFill>
          <a:ln>
            <a:solidFill>
              <a:srgbClr val="00B2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СИНХРОНИЗАЦИЯ ГРУЗОПОТОКОВ С УЧЕТОМ ОПЫТА ОРГАНИЗАЦИИ ИНТЕРМОДАЛЬНЫХ ПЕРЕВОЗОК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72" name="TextBox 271"/>
          <p:cNvSpPr txBox="1"/>
          <p:nvPr/>
        </p:nvSpPr>
        <p:spPr>
          <a:xfrm rot="19476235">
            <a:off x="1684320" y="2297551"/>
            <a:ext cx="28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Балтийское море</a:t>
            </a:r>
            <a:endParaRPr lang="ru-RU" b="1" dirty="0"/>
          </a:p>
        </p:txBody>
      </p:sp>
      <p:sp>
        <p:nvSpPr>
          <p:cNvPr id="276" name="TextBox 275"/>
          <p:cNvSpPr txBox="1"/>
          <p:nvPr/>
        </p:nvSpPr>
        <p:spPr>
          <a:xfrm rot="21182440">
            <a:off x="8596459" y="4407042"/>
            <a:ext cx="28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Каспийское  море</a:t>
            </a:r>
            <a:endParaRPr lang="ru-RU" b="1" dirty="0"/>
          </a:p>
        </p:txBody>
      </p:sp>
      <p:sp>
        <p:nvSpPr>
          <p:cNvPr id="278" name="TextBox 277"/>
          <p:cNvSpPr txBox="1"/>
          <p:nvPr/>
        </p:nvSpPr>
        <p:spPr>
          <a:xfrm rot="1219373">
            <a:off x="4801134" y="4812590"/>
            <a:ext cx="28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Черное море</a:t>
            </a:r>
            <a:endParaRPr lang="ru-RU" b="1" dirty="0"/>
          </a:p>
        </p:txBody>
      </p:sp>
      <p:sp>
        <p:nvSpPr>
          <p:cNvPr id="279" name="Скругленный прямоугольник 278"/>
          <p:cNvSpPr/>
          <p:nvPr/>
        </p:nvSpPr>
        <p:spPr>
          <a:xfrm>
            <a:off x="5387601" y="1340769"/>
            <a:ext cx="6705341" cy="22758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Учитывая положительный опыт осуществления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интермодальных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проектов,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а также перспективы осуществления перевозок по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Транскаспийскому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международному транспортному маршруту, 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Украина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имеет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возможность соединить транспортные потоки регионов Балтийского, Черного, Каспийского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морей.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5" name="Picture 2" descr="C:\Documents and Settings\medynskyi\Мои документы\Downloads\logoeng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9806" y="188640"/>
            <a:ext cx="2747874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34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0217917" cy="1052736"/>
          </a:xfrm>
          <a:solidFill>
            <a:srgbClr val="00B2FF">
              <a:alpha val="73000"/>
            </a:srgb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МЕРОПРИЯТИЯ ДЛЯ РАЗВИТИЯ ПЕРЕВОЗОК МЕЖДУ СТРАНАМИ РЕГИОНОВ БАЛТИЙСКОГО, ЧЕРНОГО И КАСПИЙСКОГО МОРЕЙ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556792"/>
            <a:ext cx="4457278" cy="646331"/>
          </a:xfrm>
          <a:prstGeom prst="rect">
            <a:avLst/>
          </a:prstGeom>
          <a:solidFill>
            <a:srgbClr val="00B2FF">
              <a:alpha val="7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1. 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Усовершенствование</a:t>
            </a:r>
            <a:r>
              <a:rPr kumimoji="0" lang="uk-UA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нормативно-правовой</a:t>
            </a:r>
            <a:r>
              <a:rPr kumimoji="0" lang="uk-UA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базы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uk-UA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32856"/>
            <a:ext cx="44572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Wingdings" pitchFamily="2" charset="2"/>
              <a:buChar char="§"/>
            </a:pPr>
            <a:r>
              <a:rPr lang="ru-RU" dirty="0"/>
              <a:t>а</a:t>
            </a:r>
            <a:r>
              <a:rPr lang="ru-RU" dirty="0" smtClean="0"/>
              <a:t>нализ существующей нормативно-правовой  базы  для выполнения перевозок;</a:t>
            </a:r>
          </a:p>
          <a:p>
            <a:pPr marL="173038" indent="-173038">
              <a:buFont typeface="Wingdings" pitchFamily="2" charset="2"/>
              <a:buChar char="§"/>
            </a:pPr>
            <a:r>
              <a:rPr lang="ru-RU" dirty="0" smtClean="0"/>
              <a:t>выполнение контрольных процедур и оплата платежей; </a:t>
            </a:r>
          </a:p>
          <a:p>
            <a:pPr marL="173038" indent="-173038">
              <a:buFont typeface="Wingdings" pitchFamily="2" charset="2"/>
              <a:buChar char="§"/>
            </a:pPr>
            <a:r>
              <a:rPr lang="ru-RU" dirty="0" smtClean="0"/>
              <a:t>определение  механизма получения финансовой помощи на модернизацию и строительство транспортной инфраструктуры.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29286" y="1556792"/>
            <a:ext cx="3672408" cy="646331"/>
          </a:xfrm>
          <a:prstGeom prst="rect">
            <a:avLst/>
          </a:prstGeom>
          <a:solidFill>
            <a:srgbClr val="00B2FF">
              <a:alpha val="7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Устойчивое развитие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мультимодальных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перевозок: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7238" y="2132856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268288">
              <a:buFont typeface="Wingdings" pitchFamily="2" charset="2"/>
              <a:buChar char="§"/>
            </a:pPr>
            <a:r>
              <a:rPr lang="uk-UA" dirty="0"/>
              <a:t>а</a:t>
            </a:r>
            <a:r>
              <a:rPr lang="uk-UA" dirty="0" smtClean="0"/>
              <a:t>нализ</a:t>
            </a:r>
            <a:r>
              <a:rPr lang="uk-UA" dirty="0" smtClean="0"/>
              <a:t> </a:t>
            </a:r>
            <a:r>
              <a:rPr lang="uk-UA" dirty="0" smtClean="0"/>
              <a:t>существующих</a:t>
            </a:r>
            <a:r>
              <a:rPr lang="uk-UA" dirty="0" smtClean="0"/>
              <a:t> транспортных </a:t>
            </a:r>
            <a:r>
              <a:rPr lang="uk-UA" dirty="0" err="1" smtClean="0"/>
              <a:t>проектов</a:t>
            </a:r>
            <a:r>
              <a:rPr lang="uk-UA" dirty="0" smtClean="0"/>
              <a:t> и  </a:t>
            </a:r>
            <a:r>
              <a:rPr lang="uk-UA" dirty="0" err="1" smtClean="0"/>
              <a:t>перспективы</a:t>
            </a:r>
            <a:r>
              <a:rPr lang="uk-UA" dirty="0" smtClean="0"/>
              <a:t>  </a:t>
            </a:r>
            <a:r>
              <a:rPr lang="uk-UA" dirty="0" err="1" smtClean="0"/>
              <a:t>объедениения</a:t>
            </a:r>
            <a:r>
              <a:rPr lang="uk-UA" dirty="0" smtClean="0"/>
              <a:t>  </a:t>
            </a:r>
            <a:r>
              <a:rPr lang="uk-UA" dirty="0" err="1" smtClean="0"/>
              <a:t>их</a:t>
            </a:r>
            <a:r>
              <a:rPr lang="uk-UA" dirty="0" smtClean="0"/>
              <a:t> </a:t>
            </a:r>
            <a:r>
              <a:rPr lang="uk-UA" dirty="0" err="1" smtClean="0"/>
              <a:t>технологий</a:t>
            </a:r>
            <a:r>
              <a:rPr lang="uk-UA" dirty="0" smtClean="0"/>
              <a:t> ;</a:t>
            </a:r>
          </a:p>
          <a:p>
            <a:pPr marL="441325" indent="-268288">
              <a:buFont typeface="Wingdings" pitchFamily="2" charset="2"/>
              <a:buChar char="§"/>
            </a:pPr>
            <a:r>
              <a:rPr lang="uk-UA" dirty="0" err="1"/>
              <a:t>с</a:t>
            </a:r>
            <a:r>
              <a:rPr lang="uk-UA" dirty="0" err="1" smtClean="0"/>
              <a:t>оздание</a:t>
            </a:r>
            <a:r>
              <a:rPr lang="uk-UA" dirty="0" smtClean="0"/>
              <a:t> </a:t>
            </a:r>
            <a:r>
              <a:rPr lang="uk-UA" dirty="0" err="1" smtClean="0"/>
              <a:t>единого</a:t>
            </a:r>
            <a:r>
              <a:rPr lang="uk-UA" dirty="0" smtClean="0"/>
              <a:t> </a:t>
            </a:r>
            <a:r>
              <a:rPr lang="uk-UA" dirty="0" smtClean="0"/>
              <a:t>информационного</a:t>
            </a:r>
            <a:r>
              <a:rPr lang="uk-UA" dirty="0" smtClean="0"/>
              <a:t> </a:t>
            </a:r>
            <a:r>
              <a:rPr lang="uk-UA" dirty="0" smtClean="0"/>
              <a:t>портала</a:t>
            </a:r>
            <a:r>
              <a:rPr lang="uk-UA" dirty="0" smtClean="0"/>
              <a:t>;</a:t>
            </a:r>
          </a:p>
          <a:p>
            <a:pPr marL="441325" indent="-268288">
              <a:buFont typeface="Wingdings" pitchFamily="2" charset="2"/>
              <a:buChar char="§"/>
            </a:pPr>
            <a:r>
              <a:rPr lang="uk-UA" dirty="0"/>
              <a:t>у</a:t>
            </a:r>
            <a:r>
              <a:rPr lang="uk-UA" dirty="0" smtClean="0"/>
              <a:t>прощение</a:t>
            </a:r>
            <a:r>
              <a:rPr lang="uk-UA" dirty="0" smtClean="0"/>
              <a:t> процедур </a:t>
            </a:r>
            <a:r>
              <a:rPr lang="uk-UA" dirty="0" smtClean="0"/>
              <a:t>пересечения</a:t>
            </a:r>
            <a:r>
              <a:rPr lang="uk-UA" dirty="0" smtClean="0"/>
              <a:t> </a:t>
            </a:r>
            <a:r>
              <a:rPr lang="uk-UA" dirty="0" smtClean="0"/>
              <a:t>границ</a:t>
            </a:r>
            <a:r>
              <a:rPr lang="uk-UA" dirty="0" smtClean="0"/>
              <a:t>;</a:t>
            </a:r>
          </a:p>
          <a:p>
            <a:pPr marL="441325" indent="-268288">
              <a:buFont typeface="Wingdings" pitchFamily="2" charset="2"/>
              <a:buChar char="§"/>
            </a:pPr>
            <a:r>
              <a:rPr lang="uk-UA" dirty="0" err="1" smtClean="0"/>
              <a:t>реализация</a:t>
            </a:r>
            <a:r>
              <a:rPr lang="uk-UA" dirty="0" smtClean="0"/>
              <a:t> </a:t>
            </a:r>
            <a:r>
              <a:rPr lang="uk-UA" dirty="0" err="1" smtClean="0"/>
              <a:t>инновационных</a:t>
            </a:r>
            <a:r>
              <a:rPr lang="uk-UA" dirty="0" smtClean="0"/>
              <a:t> </a:t>
            </a:r>
            <a:r>
              <a:rPr lang="uk-UA" dirty="0" err="1" smtClean="0"/>
              <a:t>технологий</a:t>
            </a:r>
            <a:r>
              <a:rPr lang="uk-UA" dirty="0" smtClean="0"/>
              <a:t> на </a:t>
            </a:r>
            <a:r>
              <a:rPr lang="uk-UA" dirty="0" err="1" smtClean="0"/>
              <a:t>транспорте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345710" y="1556792"/>
            <a:ext cx="3881214" cy="646331"/>
          </a:xfrm>
          <a:prstGeom prst="rect">
            <a:avLst/>
          </a:prstGeom>
          <a:solidFill>
            <a:srgbClr val="00B2FF">
              <a:alpha val="7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Определение и привлечение  дополнительных грузопотоков: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01694" y="2132856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buFont typeface="Wingdings" pitchFamily="2" charset="2"/>
              <a:buChar char="§"/>
            </a:pPr>
            <a:r>
              <a:rPr lang="ru-RU" dirty="0" smtClean="0"/>
              <a:t>применение   конкурентной тарифной политики;</a:t>
            </a:r>
          </a:p>
          <a:p>
            <a:pPr marL="268288" indent="-268288">
              <a:buFont typeface="Wingdings" pitchFamily="2" charset="2"/>
              <a:buChar char="§"/>
            </a:pPr>
            <a:r>
              <a:rPr lang="ru-RU" dirty="0"/>
              <a:t>о</a:t>
            </a:r>
            <a:r>
              <a:rPr lang="ru-RU" dirty="0" smtClean="0"/>
              <a:t>тработка вопроса загруженности подвижного состава.</a:t>
            </a:r>
            <a:endParaRPr lang="ru-RU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000894" y="4726885"/>
            <a:ext cx="4457278" cy="646331"/>
          </a:xfrm>
          <a:prstGeom prst="rect">
            <a:avLst/>
          </a:prstGeom>
          <a:solidFill>
            <a:srgbClr val="00B2FF">
              <a:alpha val="7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4. 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Развитие</a:t>
            </a:r>
            <a:r>
              <a:rPr kumimoji="0" lang="uk-UA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транспортной</a:t>
            </a:r>
            <a:r>
              <a:rPr kumimoji="0" lang="uk-UA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  <a:r>
              <a:rPr kumimoji="0" lang="uk-UA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инфраструктуры</a:t>
            </a:r>
            <a:r>
              <a:rPr kumimoji="0" lang="uk-UA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: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894" y="5301208"/>
            <a:ext cx="4385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buFont typeface="Wingdings" pitchFamily="2" charset="2"/>
              <a:buChar char="§"/>
            </a:pPr>
            <a:r>
              <a:rPr lang="ru-RU" dirty="0" smtClean="0"/>
              <a:t>выявление «узких мест» существующей транспортной инфраструктуры  и модернизация пунктов пропуска;</a:t>
            </a:r>
          </a:p>
          <a:p>
            <a:pPr marL="268288" indent="-268288">
              <a:buFont typeface="Wingdings" pitchFamily="2" charset="2"/>
              <a:buChar char="§"/>
            </a:pPr>
            <a:r>
              <a:rPr lang="ru-RU" dirty="0" smtClean="0"/>
              <a:t>недостаток подвижного  состава.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481614" y="4437112"/>
            <a:ext cx="4529287" cy="923330"/>
          </a:xfrm>
          <a:prstGeom prst="rect">
            <a:avLst/>
          </a:prstGeom>
          <a:solidFill>
            <a:srgbClr val="00B2FF">
              <a:alpha val="7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5. 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Развитие</a:t>
            </a:r>
            <a:r>
              <a:rPr kumimoji="0" lang="uk-UA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сети </a:t>
            </a:r>
            <a:r>
              <a:rPr kumimoji="0" lang="uk-UA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логистических</a:t>
            </a:r>
            <a:r>
              <a:rPr kumimoji="0" lang="uk-UA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  <a:r>
              <a:rPr kumimoji="0" lang="uk-UA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центров</a:t>
            </a:r>
            <a:r>
              <a:rPr lang="uk-UA" dirty="0" smtClean="0">
                <a:solidFill>
                  <a:schemeClr val="bg1"/>
                </a:solidFill>
                <a:latin typeface="Arial" pitchFamily="34" charset="0"/>
              </a:rPr>
              <a:t>, </a:t>
            </a:r>
            <a:r>
              <a:rPr lang="uk-UA" dirty="0" smtClean="0">
                <a:solidFill>
                  <a:schemeClr val="bg1"/>
                </a:solidFill>
                <a:latin typeface="Arial" pitchFamily="34" charset="0"/>
              </a:rPr>
              <a:t>оновление</a:t>
            </a:r>
            <a:r>
              <a:rPr lang="uk-UA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Arial" pitchFamily="34" charset="0"/>
              </a:rPr>
              <a:t>подвижного</a:t>
            </a:r>
            <a:r>
              <a:rPr lang="uk-UA" dirty="0" smtClean="0">
                <a:solidFill>
                  <a:schemeClr val="bg1"/>
                </a:solidFill>
                <a:latin typeface="Arial" pitchFamily="34" charset="0"/>
              </a:rPr>
              <a:t> состава, парка </a:t>
            </a:r>
            <a:r>
              <a:rPr lang="uk-UA" dirty="0" err="1" smtClean="0">
                <a:solidFill>
                  <a:schemeClr val="bg1"/>
                </a:solidFill>
                <a:latin typeface="Arial" pitchFamily="34" charset="0"/>
              </a:rPr>
              <a:t>контейнеров</a:t>
            </a:r>
            <a:r>
              <a:rPr lang="uk-UA" dirty="0" smtClean="0">
                <a:solidFill>
                  <a:schemeClr val="bg1"/>
                </a:solidFill>
                <a:latin typeface="Arial" pitchFamily="34" charset="0"/>
              </a:rPr>
              <a:t>.: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16823" y="5301208"/>
            <a:ext cx="4817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Font typeface="Wingdings" pitchFamily="2" charset="2"/>
              <a:buChar char="§"/>
              <a:tabLst>
                <a:tab pos="173038" algn="l"/>
              </a:tabLst>
            </a:pPr>
            <a:r>
              <a:rPr lang="ru-RU" dirty="0"/>
              <a:t>с</a:t>
            </a:r>
            <a:r>
              <a:rPr lang="ru-RU" dirty="0" smtClean="0"/>
              <a:t>оздание </a:t>
            </a:r>
            <a:r>
              <a:rPr lang="ru-RU" dirty="0" err="1" smtClean="0"/>
              <a:t>еффективной</a:t>
            </a:r>
            <a:r>
              <a:rPr lang="ru-RU" dirty="0" smtClean="0"/>
              <a:t> системы </a:t>
            </a:r>
            <a:r>
              <a:rPr lang="ru-RU" dirty="0" err="1" smtClean="0"/>
              <a:t>транспортно-логистических</a:t>
            </a:r>
            <a:r>
              <a:rPr lang="ru-RU" dirty="0" smtClean="0"/>
              <a:t> кластеров;</a:t>
            </a:r>
          </a:p>
          <a:p>
            <a:pPr marL="173038" indent="-173038">
              <a:buFont typeface="Wingdings" pitchFamily="2" charset="2"/>
              <a:buChar char="§"/>
            </a:pPr>
            <a:r>
              <a:rPr lang="ru-RU" dirty="0"/>
              <a:t>в</a:t>
            </a:r>
            <a:r>
              <a:rPr lang="ru-RU" dirty="0" smtClean="0"/>
              <a:t>ведение электронного </a:t>
            </a:r>
            <a:r>
              <a:rPr lang="ru-RU" dirty="0" err="1" smtClean="0"/>
              <a:t>документоотрота</a:t>
            </a:r>
            <a:r>
              <a:rPr lang="ru-RU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766</Words>
  <Application>Microsoft Office PowerPoint</Application>
  <PresentationFormat>Произвольный</PresentationFormat>
  <Paragraphs>262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МЕРОПРИЯТИЯ ДЛЯ РАЗВИТИЯ ПЕРЕВОЗОК МЕЖДУ СТРАНАМИ РЕГИОНОВ БАЛТИЙСКОГО, ЧЕРНОГО И КАСПИЙСКОГО МОРЕЙ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Стажер2</dc:creator>
  <cp:lastModifiedBy>Стажер2</cp:lastModifiedBy>
  <cp:revision>23</cp:revision>
  <dcterms:created xsi:type="dcterms:W3CDTF">2017-05-30T08:01:23Z</dcterms:created>
  <dcterms:modified xsi:type="dcterms:W3CDTF">2017-05-30T11:35:37Z</dcterms:modified>
</cp:coreProperties>
</file>