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264" r:id="rId3"/>
    <p:sldId id="268" r:id="rId4"/>
    <p:sldId id="284" r:id="rId5"/>
    <p:sldId id="283" r:id="rId6"/>
    <p:sldId id="271" r:id="rId7"/>
    <p:sldId id="270" r:id="rId8"/>
    <p:sldId id="286" r:id="rId9"/>
    <p:sldId id="272" r:id="rId10"/>
    <p:sldId id="285" r:id="rId11"/>
    <p:sldId id="277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77C85D-CE15-4445-ABF3-ED122B287EEC}" type="datetimeFigureOut">
              <a:rPr lang="ru-RU"/>
              <a:pPr>
                <a:defRPr/>
              </a:pPr>
              <a:t>30.05.2017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128B9F-AE87-4976-9335-06F045C12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95F1A-2EF9-4AD7-8A08-6F0941CE4AD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95F1A-2EF9-4AD7-8A08-6F0941CE4AD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95F1A-2EF9-4AD7-8A08-6F0941CE4AD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3D3-72C8-4930-8443-34DF09C87C5E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D7F8-6CCC-43D5-9B02-AA3C83FDA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B22A-3E86-4078-A174-71661663333F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E386-81C4-48A5-B426-7FFCAAD40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0A44-D8F8-432C-8F5A-CFEA8044E625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CC56-FA19-4AC5-803A-2FB982228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BEE3-AFE0-48B1-B33F-3D9B506C9ADA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E417-422B-43ED-964F-15B52940A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D337-6751-4649-BD97-71432C55681D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005B-659C-4E75-8F1D-EAE3412CD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62F4-3D38-45CE-8DA8-3811F91E3999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1258-025D-410D-ACCE-F19585CF9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AA0D-6678-4B6A-B02A-5D0093C8B3D9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1844-D0F7-45EB-902F-1BE075E42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2E1E-6203-41C0-9998-3EB71A8E12D0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4B94-A240-48B1-A1CF-4A78D1CE4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60D7-53E4-43B5-823C-B7BA619CFE59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26F0-1B5E-4FBE-9712-7C2B30347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F759-3DA6-4DA3-A162-A2E291ED2149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28D0-E32C-4799-9E8D-2D9D26B87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2DED-B5E9-443E-8B99-4BE32965F611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7420-9459-4E68-9B57-B6712E055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86FD48-FD8B-40BC-9156-812229CC3B3E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E651AF-6A09-4ABD-A030-085296B98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 b="22247"/>
          <a:stretch>
            <a:fillRect/>
          </a:stretch>
        </p:blipFill>
        <p:spPr bwMode="auto">
          <a:xfrm>
            <a:off x="7883525" y="322263"/>
            <a:ext cx="12604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06375" y="4016375"/>
            <a:ext cx="8770938" cy="24495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  <a:defRPr/>
            </a:pPr>
            <a:endParaRPr lang="ru-RU" sz="800" dirty="0">
              <a:solidFill>
                <a:schemeClr val="bg1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ru-RU" sz="28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Одесса, 1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июня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2017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г.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375" y="2027238"/>
            <a:ext cx="8810625" cy="2857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ctr">
              <a:defRPr/>
            </a:pPr>
            <a:r>
              <a:rPr lang="ru-RU" sz="3000" dirty="0">
                <a:solidFill>
                  <a:schemeClr val="bg1"/>
                </a:solidFill>
                <a:latin typeface="+mj-lt"/>
                <a:cs typeface="+mj-cs"/>
              </a:rPr>
              <a:t>Образование в области </a:t>
            </a:r>
            <a:r>
              <a:rPr lang="ru-RU" sz="3000" dirty="0" smtClean="0">
                <a:solidFill>
                  <a:schemeClr val="bg1"/>
                </a:solidFill>
                <a:latin typeface="+mj-lt"/>
                <a:cs typeface="+mj-cs"/>
              </a:rPr>
              <a:t>мультимодальной логистики </a:t>
            </a:r>
            <a:r>
              <a:rPr lang="ru-RU" sz="3000" dirty="0">
                <a:solidFill>
                  <a:schemeClr val="bg1"/>
                </a:solidFill>
                <a:latin typeface="+mj-lt"/>
                <a:cs typeface="+mj-cs"/>
              </a:rPr>
              <a:t>в Украине и международные проекты сотрудничества</a:t>
            </a:r>
            <a:r>
              <a:rPr lang="ru-RU" sz="4400" b="1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+mj-lt"/>
                <a:cs typeface="+mj-cs"/>
              </a:rPr>
            </a:br>
            <a:endParaRPr lang="ru-RU" sz="4400" b="1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</a:p>
          <a:p>
            <a:pPr algn="ctr">
              <a:tabLst>
                <a:tab pos="8158163" algn="l"/>
                <a:tab pos="8253413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Ректор 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А.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Пшинько</a:t>
            </a:r>
            <a:r>
              <a:rPr lang="ru-RU" sz="2200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fr-BE" sz="4400" b="1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fr-BE" sz="4400" b="1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ru-RU" sz="4400" b="1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  <a:endParaRPr lang="en-GB" sz="44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375" y="162896"/>
            <a:ext cx="8408988" cy="120187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3399"/>
                </a:solidFill>
                <a:latin typeface="+mj-lt"/>
                <a:cs typeface="+mj-cs"/>
              </a:rPr>
              <a:t>Днепропетровский национальный университет железнодорожного </a:t>
            </a:r>
            <a:r>
              <a:rPr lang="ru-RU" sz="2400" dirty="0" smtClean="0">
                <a:solidFill>
                  <a:srgbClr val="003399"/>
                </a:solidFill>
                <a:latin typeface="+mj-lt"/>
                <a:cs typeface="+mj-cs"/>
              </a:rPr>
              <a:t>транспорта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3399"/>
                </a:solidFill>
                <a:latin typeface="+mj-lt"/>
                <a:cs typeface="+mj-cs"/>
              </a:rPr>
              <a:t>имени академика В. Лазаряна</a:t>
            </a:r>
            <a:endParaRPr lang="en-US" sz="2400" dirty="0">
              <a:solidFill>
                <a:srgbClr val="003399"/>
              </a:solidFill>
              <a:latin typeface="+mj-lt"/>
              <a:cs typeface="+mj-cs"/>
            </a:endParaRPr>
          </a:p>
          <a:p>
            <a:pPr algn="ctr">
              <a:defRPr/>
            </a:pPr>
            <a:endParaRPr lang="ru-RU" sz="2600" b="1" dirty="0">
              <a:solidFill>
                <a:srgbClr val="003399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190500"/>
            <a:ext cx="8291512" cy="53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j-cs"/>
              </a:rPr>
              <a:t>Новизна магистерской программы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+mj-cs"/>
              </a:rPr>
              <a:t>MTML</a:t>
            </a:r>
            <a:endParaRPr lang="fr-FR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FDCB7-611D-40C0-8D58-CD043101C1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07988" y="1363663"/>
            <a:ext cx="873601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003399"/>
                </a:solidFill>
              </a:rPr>
              <a:t>Инновационная педагогика:</a:t>
            </a:r>
          </a:p>
          <a:p>
            <a:pPr marL="363538" indent="360363">
              <a:lnSpc>
                <a:spcPct val="114000"/>
              </a:lnSpc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rgbClr val="003399"/>
                </a:solidFill>
              </a:rPr>
              <a:t>роблемно-ориентированное обучение(PBL): реальные примеры</a:t>
            </a: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;</a:t>
            </a:r>
          </a:p>
          <a:p>
            <a:pPr marL="363538" indent="360363">
              <a:lnSpc>
                <a:spcPct val="114000"/>
              </a:lnSpc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р</a:t>
            </a:r>
            <a:r>
              <a:rPr lang="ru-RU" sz="2200" dirty="0" smtClean="0">
                <a:solidFill>
                  <a:srgbClr val="003399"/>
                </a:solidFill>
              </a:rPr>
              <a:t>азработка и валидация с использованием инструментов имитационного программного обеспечения.</a:t>
            </a: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</a:br>
            <a:endParaRPr lang="ru-RU" sz="500" dirty="0" smtClean="0">
              <a:solidFill>
                <a:srgbClr val="003399"/>
              </a:solidFill>
            </a:endParaRP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003399"/>
                </a:solidFill>
              </a:rPr>
              <a:t>Прочные связи с национальными отраслями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Стажировка магистров на ведущих транспортных предприятиях ЕС.</a:t>
            </a:r>
            <a:b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endParaRPr lang="ru-RU" sz="50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Вклад экспертов:</a:t>
            </a:r>
          </a:p>
          <a:p>
            <a:pPr marL="355600" indent="368300">
              <a:lnSpc>
                <a:spcPct val="114000"/>
              </a:lnSpc>
              <a:spcBef>
                <a:spcPts val="0"/>
              </a:spcBef>
              <a:buFont typeface="Calibri" pitchFamily="34" charset="0"/>
              <a:buChar char="–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оценивание разработанных модулей независимыми экспертами;</a:t>
            </a:r>
          </a:p>
          <a:p>
            <a:pPr marL="355600" indent="368300">
              <a:lnSpc>
                <a:spcPct val="114000"/>
              </a:lnSpc>
              <a:spcBef>
                <a:spcPts val="0"/>
              </a:spcBef>
              <a:buFont typeface="Calibri" pitchFamily="34" charset="0"/>
              <a:buChar char="–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преподавание профессорами</a:t>
            </a:r>
            <a:r>
              <a:rPr lang="ru-RU" sz="2200" dirty="0" smtClean="0">
                <a:solidFill>
                  <a:srgbClr val="003399"/>
                </a:solidFill>
              </a:rPr>
              <a:t> из университетов ЕС (Франция, Германия, Польша, Латвия);</a:t>
            </a: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   </a:t>
            </a:r>
            <a:endParaRPr lang="en-GB" sz="2200" kern="0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9738" y="188913"/>
            <a:ext cx="8137525" cy="700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Результаты проекта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+mj-cs"/>
              </a:rPr>
              <a:t>MTML</a:t>
            </a:r>
            <a:endParaRPr lang="fr-FR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42875" y="1467753"/>
            <a:ext cx="90011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Магистерская программа </a:t>
            </a:r>
            <a:r>
              <a:rPr lang="en-US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MTML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внедрена в университетах                                  стран-партнеров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10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Преподаватели 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повысили квалификацию в университетах ЕС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10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Опубликованы учебно-методические материалы по магистерской программе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10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60 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магистров подготовлены по программе </a:t>
            </a:r>
            <a:r>
              <a:rPr lang="en-US" sz="2100" dirty="0" smtClean="0">
                <a:solidFill>
                  <a:srgbClr val="003399"/>
                </a:solidFill>
                <a:cs typeface="Times New Roman" pitchFamily="18" charset="0"/>
              </a:rPr>
              <a:t>MTML 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: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   - 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30 ДИИТ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   - 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30 НАУ;</a:t>
            </a: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ru-RU" sz="10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533400" indent="-3556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Распространены </a:t>
            </a:r>
            <a:r>
              <a:rPr lang="ru-RU" sz="21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результаты проекта в других </a:t>
            </a:r>
            <a:r>
              <a:rPr lang="ru-RU" sz="21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университетах и странах.</a:t>
            </a:r>
            <a:endParaRPr lang="uk-UA" sz="21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3ADBE-40E1-4825-931D-7F711991461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5938" y="128588"/>
            <a:ext cx="7775575" cy="6429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Связь с другими проектами</a:t>
            </a:r>
            <a:r>
              <a:rPr lang="ru-RU" sz="2800" dirty="0">
                <a:latin typeface="+mj-lt"/>
                <a:cs typeface="+mj-cs"/>
              </a:rPr>
              <a:t/>
            </a:r>
            <a:br>
              <a:rPr lang="ru-RU" sz="2800" dirty="0">
                <a:latin typeface="+mj-lt"/>
                <a:cs typeface="+mj-cs"/>
              </a:rPr>
            </a:br>
            <a:endParaRPr lang="ru-RU" sz="2800" dirty="0">
              <a:latin typeface="+mj-lt"/>
              <a:cs typeface="+mj-cs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73063" y="1270000"/>
            <a:ext cx="8577262" cy="4751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 err="1">
                <a:solidFill>
                  <a:srgbClr val="003399"/>
                </a:solidFill>
                <a:latin typeface="+mn-lt"/>
              </a:rPr>
              <a:t>Интермодальный</a:t>
            </a:r>
            <a:r>
              <a:rPr lang="ru-RU" sz="2200" dirty="0">
                <a:solidFill>
                  <a:srgbClr val="003399"/>
                </a:solidFill>
                <a:latin typeface="+mn-lt"/>
              </a:rPr>
              <a:t> транспорт в Европейско-Азиатских транзитных коридорах (Франция, Польша, Латвия, Украина, Узбекистан);</a:t>
            </a:r>
          </a:p>
          <a:p>
            <a:pPr marL="355600" indent="-355600">
              <a:buFont typeface="+mj-lt"/>
              <a:buAutoNum type="arabicPeriod"/>
              <a:defRPr/>
            </a:pPr>
            <a:endParaRPr lang="ru-RU" sz="1000" dirty="0">
              <a:solidFill>
                <a:srgbClr val="003399"/>
              </a:solidFill>
              <a:latin typeface="+mn-lt"/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3399"/>
                </a:solidFill>
                <a:latin typeface="+mn-lt"/>
              </a:rPr>
              <a:t>Инновационное развитие международных логистических систем (Германия, Австрия, Словакия, Польша, Болгария, Россия, Белоруссия, Украина);</a:t>
            </a:r>
          </a:p>
          <a:p>
            <a:pPr marL="355600" indent="-355600">
              <a:buFont typeface="+mj-lt"/>
              <a:buAutoNum type="arabicPeriod"/>
              <a:defRPr/>
            </a:pPr>
            <a:endParaRPr lang="ru-RU" sz="1000" dirty="0">
              <a:solidFill>
                <a:srgbClr val="003399"/>
              </a:solidFill>
              <a:latin typeface="+mn-lt"/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3399"/>
                </a:solidFill>
                <a:latin typeface="+mn-lt"/>
              </a:rPr>
              <a:t>Научно-инновационные навыки для выпускников специальностей в области высоких технологий (Чехия, Бельгия, Германия, Греция, Польша, Россия, Украина);</a:t>
            </a:r>
          </a:p>
          <a:p>
            <a:pPr marL="355600" indent="-355600">
              <a:buFont typeface="+mj-lt"/>
              <a:buAutoNum type="arabicPeriod"/>
              <a:defRPr/>
            </a:pPr>
            <a:endParaRPr lang="ru-RU" sz="1000" dirty="0">
              <a:solidFill>
                <a:srgbClr val="003399"/>
              </a:solidFill>
              <a:latin typeface="+mn-lt"/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3399"/>
                </a:solidFill>
              </a:rPr>
              <a:t>Внедрение скоростного движения в Украине;</a:t>
            </a:r>
          </a:p>
          <a:p>
            <a:pPr marL="355600" indent="-355600">
              <a:buFont typeface="+mj-lt"/>
              <a:buAutoNum type="arabicPeriod"/>
              <a:defRPr/>
            </a:pPr>
            <a:endParaRPr lang="ru-RU" sz="1000" dirty="0">
              <a:solidFill>
                <a:srgbClr val="003399"/>
              </a:solidFill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3399"/>
                </a:solidFill>
              </a:rPr>
              <a:t>Испытания и сертификация железнодорожной техники; </a:t>
            </a:r>
          </a:p>
          <a:p>
            <a:pPr marL="355600" indent="-355600">
              <a:buFont typeface="+mj-lt"/>
              <a:buAutoNum type="arabicPeriod"/>
              <a:defRPr/>
            </a:pPr>
            <a:endParaRPr lang="ru-RU" sz="1000" dirty="0">
              <a:solidFill>
                <a:srgbClr val="003399"/>
              </a:solidFill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3399"/>
                </a:solidFill>
              </a:rPr>
              <a:t>Повышение безопасности на железных дорогах Украины</a:t>
            </a:r>
          </a:p>
          <a:p>
            <a:pPr algn="ctr">
              <a:defRPr/>
            </a:pPr>
            <a:endParaRPr lang="fr-FR" sz="2800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77BE24-3E5A-469B-8ACA-FDA6763077F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0"/>
          <p:cNvSpPr>
            <a:spLocks noChangeArrowheads="1"/>
          </p:cNvSpPr>
          <p:nvPr/>
        </p:nvSpPr>
        <p:spPr bwMode="auto">
          <a:xfrm>
            <a:off x="373063" y="1185863"/>
            <a:ext cx="8577262" cy="532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280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79FF29-0F68-4FFF-A1C8-40B6E5DB21F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1225" y="3111500"/>
            <a:ext cx="7775575" cy="642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000" dirty="0">
                <a:solidFill>
                  <a:srgbClr val="003399"/>
                </a:solidFill>
                <a:latin typeface="+mj-lt"/>
                <a:cs typeface="+mj-cs"/>
              </a:rPr>
              <a:t>Спасибо за внимание!</a:t>
            </a:r>
            <a:br>
              <a:rPr lang="ru-RU" sz="3000" dirty="0">
                <a:solidFill>
                  <a:srgbClr val="003399"/>
                </a:solidFill>
                <a:latin typeface="+mj-lt"/>
                <a:cs typeface="+mj-cs"/>
              </a:rPr>
            </a:br>
            <a:endParaRPr lang="ru-RU" sz="3000" dirty="0">
              <a:solidFill>
                <a:srgbClr val="003399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875" y="1233488"/>
          <a:ext cx="6027314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657"/>
                <a:gridCol w="3013657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ru-RU" sz="1800" b="1" noProof="0" dirty="0" smtClean="0">
                          <a:solidFill>
                            <a:srgbClr val="003399"/>
                          </a:solidFill>
                        </a:rPr>
                        <a:t>Область</a:t>
                      </a:r>
                      <a:r>
                        <a:rPr lang="ru-RU" sz="1800" b="1" baseline="0" noProof="0" dirty="0" smtClean="0">
                          <a:solidFill>
                            <a:srgbClr val="003399"/>
                          </a:solidFill>
                        </a:rPr>
                        <a:t> знаний</a:t>
                      </a:r>
                      <a:endParaRPr lang="ru-RU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Управление </a:t>
                      </a: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и администрирование</a:t>
                      </a:r>
                      <a:endParaRPr lang="ru-RU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Транспорт и транспортная инфраструктура</a:t>
                      </a:r>
                      <a:endParaRPr lang="ru-RU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375" y="-6350"/>
            <a:ext cx="8408988" cy="9413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Система организации подготовки специалистов в Украине</a:t>
            </a:r>
            <a:endParaRPr lang="en-US" sz="2800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ctr">
              <a:defRPr/>
            </a:pPr>
            <a:endParaRPr lang="ru-RU" sz="26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49463" y="2617788"/>
          <a:ext cx="6013244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622"/>
                <a:gridCol w="300662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 smtClean="0">
                          <a:solidFill>
                            <a:srgbClr val="003399"/>
                          </a:solidFill>
                        </a:rPr>
                        <a:t>Специальность</a:t>
                      </a:r>
                      <a:endParaRPr lang="ru-RU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Менеджмент</a:t>
                      </a:r>
                      <a:endParaRPr lang="ru-RU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Транспортные технологии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(по видам транспорта)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8038" y="4013200"/>
          <a:ext cx="6010426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213"/>
                <a:gridCol w="300521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 smtClean="0">
                          <a:solidFill>
                            <a:srgbClr val="003399"/>
                          </a:solidFill>
                        </a:rPr>
                        <a:t>Специализация</a:t>
                      </a:r>
                      <a:endParaRPr lang="ru-RU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500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  Логистика</a:t>
                      </a:r>
                    </a:p>
                    <a:p>
                      <a:pPr algn="ctr">
                        <a:spcBef>
                          <a:spcPts val="0"/>
                        </a:spcBef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Организация </a:t>
                      </a: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перевозок и управление на транспорте</a:t>
                      </a:r>
                    </a:p>
                    <a:p>
                      <a:pPr marL="180975" indent="-180975" algn="l">
                        <a:spcBef>
                          <a:spcPts val="0"/>
                        </a:spcBef>
                        <a:buFont typeface="Arial" pitchFamily="34" charset="0"/>
                        <a:buNone/>
                        <a:defRPr/>
                      </a:pPr>
                      <a:r>
                        <a:rPr lang="uk-UA" sz="1800" baseline="0" dirty="0" smtClean="0">
                          <a:solidFill>
                            <a:srgbClr val="003399"/>
                          </a:solidFill>
                        </a:rPr>
                        <a:t>   </a:t>
                      </a:r>
                      <a:r>
                        <a:rPr lang="uk-UA" sz="1800" dirty="0" smtClean="0">
                          <a:solidFill>
                            <a:srgbClr val="003399"/>
                          </a:solidFill>
                        </a:rPr>
                        <a:t>(по видам </a:t>
                      </a:r>
                      <a:r>
                        <a:rPr lang="ru-RU" sz="1800" noProof="0" dirty="0" smtClean="0">
                          <a:solidFill>
                            <a:srgbClr val="003399"/>
                          </a:solidFill>
                        </a:rPr>
                        <a:t>транспорта</a:t>
                      </a:r>
                      <a:r>
                        <a:rPr lang="uk-UA" sz="1800" dirty="0" smtClean="0">
                          <a:solidFill>
                            <a:srgbClr val="003399"/>
                          </a:solidFill>
                        </a:rPr>
                        <a:t>)</a:t>
                      </a:r>
                      <a:endParaRPr lang="ru-RU" sz="180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03438" y="5726113"/>
          <a:ext cx="59206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063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 smtClean="0">
                          <a:solidFill>
                            <a:srgbClr val="003399"/>
                          </a:solidFill>
                        </a:rPr>
                        <a:t>Аспирантура, докторантура</a:t>
                      </a:r>
                      <a:endParaRPr lang="ru-RU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06375" y="2825750"/>
            <a:ext cx="1622425" cy="938213"/>
          </a:xfrm>
          <a:prstGeom prst="rightArrow">
            <a:avLst/>
          </a:prstGeom>
          <a:ln>
            <a:solidFill>
              <a:srgbClr val="00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</a:rPr>
              <a:t>Бакалавр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06375" y="4175125"/>
            <a:ext cx="1622425" cy="927100"/>
          </a:xfrm>
          <a:prstGeom prst="rightArrow">
            <a:avLst/>
          </a:prstGeom>
          <a:ln>
            <a:solidFill>
              <a:srgbClr val="00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3399"/>
                </a:solidFill>
              </a:rPr>
              <a:t>Магистр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06375" y="5497513"/>
            <a:ext cx="1622425" cy="884237"/>
          </a:xfrm>
          <a:prstGeom prst="rightArrow">
            <a:avLst/>
          </a:prstGeom>
          <a:ln>
            <a:solidFill>
              <a:srgbClr val="00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3399"/>
                </a:solidFill>
              </a:rPr>
              <a:t>Кандидат наук,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3399"/>
                </a:solidFill>
              </a:rPr>
              <a:t>доктор наук</a:t>
            </a:r>
          </a:p>
        </p:txBody>
      </p:sp>
      <p:sp>
        <p:nvSpPr>
          <p:cNvPr id="3115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DCDD2-3443-4E6A-8FB8-41BBA14F1025}" type="slidenum">
              <a:rPr lang="en-US" smtClean="0"/>
              <a:pPr/>
              <a:t>2</a:t>
            </a:fld>
            <a:endParaRPr lang="en-US" smtClean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220244" y="2431256"/>
            <a:ext cx="37465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367462" y="2430463"/>
            <a:ext cx="373063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219450" y="3814763"/>
            <a:ext cx="373063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222626" y="5508625"/>
            <a:ext cx="373062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369051" y="3825875"/>
            <a:ext cx="373062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370638" y="5508625"/>
            <a:ext cx="37306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6"/>
          <p:cNvSpPr txBox="1">
            <a:spLocks/>
          </p:cNvSpPr>
          <p:nvPr/>
        </p:nvSpPr>
        <p:spPr>
          <a:xfrm>
            <a:off x="190500" y="1282700"/>
            <a:ext cx="8688388" cy="52990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С 2004 года университет использует Европейскую систему кредитов и модулей для организации учебного процесса 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(ECTS);</a:t>
            </a:r>
            <a:endParaRPr lang="ru-RU" sz="2000" dirty="0">
              <a:solidFill>
                <a:srgbClr val="0033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Опыт организации мультимодальных перевозок Украина-Европа по направлению Литва, Чехия, Польша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;</a:t>
            </a:r>
            <a:endParaRPr lang="ru-RU" sz="2000" dirty="0">
              <a:solidFill>
                <a:srgbClr val="0033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Разработка технологии автомобильно-железнодорожных перевозок совместно с компанией </a:t>
            </a:r>
            <a:r>
              <a:rPr lang="uk-UA" sz="2000" dirty="0" err="1">
                <a:solidFill>
                  <a:srgbClr val="003399"/>
                </a:solidFill>
                <a:latin typeface="+mn-lt"/>
              </a:rPr>
              <a:t>Rail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</a:t>
            </a:r>
            <a:r>
              <a:rPr lang="uk-UA" sz="2000" dirty="0" err="1">
                <a:solidFill>
                  <a:srgbClr val="003399"/>
                </a:solidFill>
                <a:latin typeface="+mn-lt"/>
              </a:rPr>
              <a:t>Runner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;</a:t>
            </a:r>
            <a:endParaRPr lang="ru-RU" sz="2000" dirty="0">
              <a:solidFill>
                <a:srgbClr val="0033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Участие в комиссии OSJD по схемам погрузки грузов и организации </a:t>
            </a:r>
            <a:r>
              <a:rPr lang="ru-RU" sz="2000" dirty="0" err="1">
                <a:solidFill>
                  <a:srgbClr val="003399"/>
                </a:solidFill>
                <a:latin typeface="+mn-lt"/>
              </a:rPr>
              <a:t>интермодальных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 перевозок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ДИИТ является членом Евразийской ассоциации университетов, Сети университетов Черноморского Региона, Международной ассоциации транспортных университетов стран Азиатско-Тихоокеанского региона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;</a:t>
            </a:r>
            <a:endParaRPr lang="ru-RU" sz="2000" dirty="0">
              <a:solidFill>
                <a:srgbClr val="0033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Разработка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проекта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Tempus (2001 г.): 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улучшение подготовки специалистов Украины в области логистики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(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Франция, Великобритания, Украина)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  <a:latin typeface="+mn-lt"/>
              </a:rPr>
              <a:t>Сотрудничество с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CNAM (2004 г.), 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с</a:t>
            </a:r>
            <a:r>
              <a:rPr lang="uk-UA" sz="2000" dirty="0">
                <a:solidFill>
                  <a:srgbClr val="003399"/>
                </a:solidFill>
                <a:latin typeface="+mn-lt"/>
              </a:rPr>
              <a:t> SNCF (2005 г.)</a:t>
            </a:r>
            <a:endParaRPr lang="en-GB" sz="2000" dirty="0">
              <a:solidFill>
                <a:srgbClr val="003399"/>
              </a:solidFill>
              <a:latin typeface="+mn-lt"/>
              <a:ea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90500" y="177800"/>
            <a:ext cx="864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Участие ДИИТа в международных проектах</a:t>
            </a:r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9D88BD-CCAD-4245-8212-E6BC515DFB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90500" y="177800"/>
            <a:ext cx="864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ДИИТ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smtClean="0">
                <a:solidFill>
                  <a:schemeClr val="bg1"/>
                </a:solidFill>
              </a:rPr>
              <a:t>проектах </a:t>
            </a:r>
            <a:r>
              <a:rPr lang="en-US" sz="2800" dirty="0" smtClean="0">
                <a:solidFill>
                  <a:schemeClr val="bg1"/>
                </a:solidFill>
              </a:rPr>
              <a:t>Tempus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9D88BD-CCAD-4245-8212-E6BC515DFBA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95288" y="1252185"/>
            <a:ext cx="85201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MISCTIF</a:t>
            </a:r>
            <a:r>
              <a:rPr lang="ru-RU" sz="2400" b="1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: </a:t>
            </a:r>
            <a:r>
              <a:rPr lang="ru-RU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Магистр: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uk-UA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«И</a:t>
            </a:r>
            <a:r>
              <a:rPr lang="ru-RU" sz="2400" dirty="0" err="1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нтероперабельност</a:t>
            </a:r>
            <a:r>
              <a:rPr lang="uk-UA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ь / безопасность / сертификация</a:t>
            </a:r>
            <a:r>
              <a:rPr lang="ru-RU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» в области международного железнодорожного транспорта в Украине и Центральной Азии».</a:t>
            </a:r>
          </a:p>
          <a:p>
            <a:pPr>
              <a:spcAft>
                <a:spcPts val="600"/>
              </a:spcAft>
            </a:pPr>
            <a:endParaRPr lang="ru-RU" sz="200" dirty="0">
              <a:solidFill>
                <a:srgbClr val="003399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CITISET: </a:t>
            </a:r>
            <a:r>
              <a:rPr lang="ru-RU" sz="2400" dirty="0">
                <a:solidFill>
                  <a:srgbClr val="003399"/>
                </a:solidFill>
                <a:latin typeface="+mn-lt"/>
              </a:rPr>
              <a:t>Коммуникационные и информационные технологии для обеспечения безопасности и эффективности транспортных потоков: </a:t>
            </a:r>
            <a:r>
              <a:rPr lang="ru-RU" sz="2400" dirty="0" err="1">
                <a:solidFill>
                  <a:srgbClr val="003399"/>
                </a:solidFill>
                <a:latin typeface="+mn-lt"/>
              </a:rPr>
              <a:t>европейская-российская-украинская</a:t>
            </a:r>
            <a:r>
              <a:rPr lang="ru-RU" sz="2400" dirty="0">
                <a:solidFill>
                  <a:srgbClr val="003399"/>
                </a:solidFill>
                <a:latin typeface="+mn-lt"/>
              </a:rPr>
              <a:t> магистерская и докторская программы в области интеллектуальных транспортных систем</a:t>
            </a:r>
            <a:r>
              <a:rPr lang="ru-RU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00" dirty="0">
              <a:solidFill>
                <a:srgbClr val="003399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MieGVF</a:t>
            </a:r>
            <a:r>
              <a:rPr lang="ru-RU" sz="2400" b="1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: </a:t>
            </a:r>
            <a:r>
              <a:rPr lang="ru-RU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Магистр инфраструктуры и эксплуатации</a:t>
            </a:r>
            <a:r>
              <a:rPr lang="lv-LV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+mn-lt"/>
                <a:ea typeface="Verdana" pitchFamily="34" charset="0"/>
                <a:cs typeface="Verdana" pitchFamily="34" charset="0"/>
              </a:rPr>
              <a:t>высокоскоростного железнодорожного транспорта в России и Украине.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3513" y="198438"/>
            <a:ext cx="8448675" cy="482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Подготовка магистров</a:t>
            </a:r>
            <a:b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ru-RU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95288" y="1481138"/>
            <a:ext cx="8448675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500" dirty="0">
              <a:solidFill>
                <a:srgbClr val="003399"/>
              </a:solidFill>
            </a:endParaRPr>
          </a:p>
          <a:p>
            <a:pPr>
              <a:defRPr/>
            </a:pPr>
            <a:endParaRPr lang="ru-RU" sz="500" dirty="0">
              <a:solidFill>
                <a:srgbClr val="003399"/>
              </a:solidFill>
            </a:endParaRPr>
          </a:p>
          <a:p>
            <a:pPr>
              <a:defRPr/>
            </a:pPr>
            <a:endParaRPr lang="ru-RU" sz="500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3399"/>
                </a:solidFill>
              </a:rPr>
              <a:t>  </a:t>
            </a:r>
            <a:r>
              <a:rPr lang="ru-RU" sz="2400" dirty="0">
                <a:solidFill>
                  <a:srgbClr val="003399"/>
                </a:solidFill>
              </a:rPr>
              <a:t>В рамках </a:t>
            </a:r>
            <a:r>
              <a:rPr lang="ru-RU" sz="2400" dirty="0" smtClean="0">
                <a:solidFill>
                  <a:srgbClr val="003399"/>
                </a:solidFill>
              </a:rPr>
              <a:t>проектов в </a:t>
            </a:r>
            <a:r>
              <a:rPr lang="ru-RU" sz="2400" dirty="0" err="1" smtClean="0">
                <a:solidFill>
                  <a:srgbClr val="003399"/>
                </a:solidFill>
              </a:rPr>
              <a:t>ДИИТе</a:t>
            </a:r>
            <a:r>
              <a:rPr lang="ru-RU" sz="2400" dirty="0" smtClean="0">
                <a:solidFill>
                  <a:srgbClr val="003399"/>
                </a:solidFill>
              </a:rPr>
              <a:t> </a:t>
            </a:r>
            <a:r>
              <a:rPr lang="ru-RU" sz="2400" dirty="0">
                <a:solidFill>
                  <a:srgbClr val="003399"/>
                </a:solidFill>
              </a:rPr>
              <a:t>подготовлено: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500" dirty="0">
              <a:solidFill>
                <a:srgbClr val="003399"/>
              </a:solidFill>
            </a:endParaRPr>
          </a:p>
          <a:p>
            <a:pPr marL="534988">
              <a:defRPr/>
            </a:pPr>
            <a:r>
              <a:rPr lang="ru-RU" sz="2400" dirty="0">
                <a:solidFill>
                  <a:srgbClr val="003399"/>
                </a:solidFill>
              </a:rPr>
              <a:t>MISCTIF: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35 </a:t>
            </a:r>
            <a:r>
              <a:rPr lang="ru-RU" sz="2400" dirty="0">
                <a:solidFill>
                  <a:srgbClr val="003399"/>
                </a:solidFill>
              </a:rPr>
              <a:t>магистров </a:t>
            </a:r>
          </a:p>
          <a:p>
            <a:pPr marL="534988">
              <a:defRPr/>
            </a:pPr>
            <a:r>
              <a:rPr lang="en-US" sz="2400" dirty="0">
                <a:solidFill>
                  <a:srgbClr val="003399"/>
                </a:solidFill>
              </a:rPr>
              <a:t>CITISET</a:t>
            </a:r>
            <a:r>
              <a:rPr lang="ru-RU" sz="2400" dirty="0">
                <a:solidFill>
                  <a:srgbClr val="003399"/>
                </a:solidFill>
              </a:rPr>
              <a:t>:</a:t>
            </a:r>
            <a:r>
              <a:rPr lang="en-US" sz="2400" dirty="0">
                <a:solidFill>
                  <a:srgbClr val="003399"/>
                </a:solidFill>
              </a:rPr>
              <a:t>  </a:t>
            </a:r>
            <a:r>
              <a:rPr lang="ru-RU" sz="2400" dirty="0" smtClean="0">
                <a:solidFill>
                  <a:srgbClr val="003399"/>
                </a:solidFill>
              </a:rPr>
              <a:t>29 </a:t>
            </a:r>
            <a:r>
              <a:rPr lang="ru-RU" sz="2400" dirty="0">
                <a:solidFill>
                  <a:srgbClr val="003399"/>
                </a:solidFill>
              </a:rPr>
              <a:t>магистров </a:t>
            </a:r>
          </a:p>
          <a:p>
            <a:pPr marL="534988">
              <a:defRPr/>
            </a:pPr>
            <a:r>
              <a:rPr lang="en-US" sz="2400" dirty="0">
                <a:solidFill>
                  <a:srgbClr val="003399"/>
                </a:solidFill>
              </a:rPr>
              <a:t>MieGVF:  </a:t>
            </a:r>
            <a:r>
              <a:rPr lang="ru-RU" sz="2400" dirty="0" smtClean="0">
                <a:solidFill>
                  <a:srgbClr val="003399"/>
                </a:solidFill>
              </a:rPr>
              <a:t>60 </a:t>
            </a:r>
            <a:r>
              <a:rPr lang="ru-RU" sz="2400" dirty="0">
                <a:solidFill>
                  <a:srgbClr val="003399"/>
                </a:solidFill>
              </a:rPr>
              <a:t>магистров </a:t>
            </a:r>
          </a:p>
          <a:p>
            <a:pPr>
              <a:defRPr/>
            </a:pPr>
            <a:r>
              <a:rPr lang="ru-RU" sz="2400" dirty="0">
                <a:solidFill>
                  <a:srgbClr val="003399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ru-RU" sz="2400" dirty="0">
                <a:solidFill>
                  <a:srgbClr val="003399"/>
                </a:solidFill>
              </a:rPr>
              <a:t>  После финансирования ЕС в </a:t>
            </a:r>
            <a:r>
              <a:rPr lang="ru-RU" sz="2400" dirty="0" err="1">
                <a:solidFill>
                  <a:srgbClr val="003399"/>
                </a:solidFill>
              </a:rPr>
              <a:t>ДИИТе</a:t>
            </a:r>
            <a:r>
              <a:rPr lang="ru-RU" sz="2400" dirty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подготовлено:</a:t>
            </a:r>
            <a:endParaRPr lang="ru-RU" sz="240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ru-RU" sz="500" dirty="0">
                <a:solidFill>
                  <a:srgbClr val="003399"/>
                </a:solidFill>
              </a:rPr>
              <a:t>                          </a:t>
            </a:r>
          </a:p>
          <a:p>
            <a:pPr indent="534988">
              <a:defRPr/>
            </a:pPr>
            <a:r>
              <a:rPr lang="ru-RU" sz="2400" dirty="0">
                <a:solidFill>
                  <a:srgbClr val="003399"/>
                </a:solidFill>
              </a:rPr>
              <a:t>MISCTIF: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320 </a:t>
            </a:r>
            <a:r>
              <a:rPr lang="ru-RU" sz="2400" dirty="0">
                <a:solidFill>
                  <a:srgbClr val="003399"/>
                </a:solidFill>
              </a:rPr>
              <a:t>магистров </a:t>
            </a:r>
          </a:p>
          <a:p>
            <a:pPr indent="534988">
              <a:defRPr/>
            </a:pPr>
            <a:r>
              <a:rPr lang="en-US" sz="2400" dirty="0">
                <a:solidFill>
                  <a:srgbClr val="003399"/>
                </a:solidFill>
              </a:rPr>
              <a:t>CITISET</a:t>
            </a:r>
            <a:r>
              <a:rPr lang="ru-RU" sz="2400" dirty="0">
                <a:solidFill>
                  <a:srgbClr val="003399"/>
                </a:solidFill>
              </a:rPr>
              <a:t>:</a:t>
            </a:r>
            <a:r>
              <a:rPr lang="en-US" sz="2400" dirty="0">
                <a:solidFill>
                  <a:srgbClr val="003399"/>
                </a:solidFill>
              </a:rPr>
              <a:t>  </a:t>
            </a:r>
            <a:r>
              <a:rPr lang="ru-RU" sz="2400" dirty="0" smtClean="0">
                <a:solidFill>
                  <a:srgbClr val="003399"/>
                </a:solidFill>
              </a:rPr>
              <a:t>87 </a:t>
            </a:r>
            <a:r>
              <a:rPr lang="ru-RU" sz="2400" dirty="0">
                <a:solidFill>
                  <a:srgbClr val="003399"/>
                </a:solidFill>
              </a:rPr>
              <a:t>магистров </a:t>
            </a:r>
          </a:p>
          <a:p>
            <a:pPr indent="534988">
              <a:defRPr/>
            </a:pPr>
            <a:r>
              <a:rPr lang="en-US" sz="2400" dirty="0">
                <a:solidFill>
                  <a:srgbClr val="003399"/>
                </a:solidFill>
              </a:rPr>
              <a:t>MieGVF</a:t>
            </a:r>
            <a:r>
              <a:rPr lang="ru-RU" sz="2400" dirty="0">
                <a:solidFill>
                  <a:srgbClr val="003399"/>
                </a:solidFill>
              </a:rPr>
              <a:t>:</a:t>
            </a:r>
            <a:r>
              <a:rPr lang="en-US" sz="2400" dirty="0">
                <a:solidFill>
                  <a:srgbClr val="003399"/>
                </a:solidFill>
              </a:rPr>
              <a:t>  </a:t>
            </a:r>
            <a:r>
              <a:rPr lang="ru-RU" sz="2400" dirty="0" smtClean="0">
                <a:solidFill>
                  <a:srgbClr val="003399"/>
                </a:solidFill>
              </a:rPr>
              <a:t>180 магистров</a:t>
            </a:r>
            <a:endParaRPr lang="ru-RU" sz="2400" dirty="0">
              <a:solidFill>
                <a:srgbClr val="003399"/>
              </a:solidFill>
            </a:endParaRPr>
          </a:p>
          <a:p>
            <a:pPr algn="ctr">
              <a:defRPr/>
            </a:pPr>
            <a:endParaRPr lang="fr-FR" sz="2800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59CDA3-93D5-416B-ACF0-792D8A451FA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 b="22247"/>
          <a:stretch>
            <a:fillRect/>
          </a:stretch>
        </p:blipFill>
        <p:spPr bwMode="auto">
          <a:xfrm>
            <a:off x="7883525" y="322263"/>
            <a:ext cx="12604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22263"/>
            <a:ext cx="8291512" cy="863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dirty="0" smtClean="0">
                <a:solidFill>
                  <a:srgbClr val="003399"/>
                </a:solidFill>
                <a:latin typeface="+mj-lt"/>
                <a:ea typeface="Verdana" pitchFamily="34" charset="0"/>
                <a:cs typeface="Verdana" pitchFamily="34" charset="0"/>
              </a:rPr>
              <a:t>MTML</a:t>
            </a:r>
            <a:endParaRPr lang="ru-RU" sz="3000" dirty="0">
              <a:solidFill>
                <a:srgbClr val="003399"/>
              </a:solidFill>
              <a:latin typeface="+mj-lt"/>
              <a:cs typeface="+mj-cs"/>
            </a:endParaRPr>
          </a:p>
        </p:txBody>
      </p:sp>
      <p:sp>
        <p:nvSpPr>
          <p:cNvPr id="8196" name="Rectangle 30"/>
          <p:cNvSpPr>
            <a:spLocks noChangeArrowheads="1"/>
          </p:cNvSpPr>
          <p:nvPr/>
        </p:nvSpPr>
        <p:spPr bwMode="auto">
          <a:xfrm>
            <a:off x="395288" y="2157413"/>
            <a:ext cx="8497887" cy="291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/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700" b="1" dirty="0">
                <a:solidFill>
                  <a:schemeClr val="bg1"/>
                </a:solidFill>
              </a:rPr>
              <a:t/>
            </a:r>
            <a:br>
              <a:rPr lang="ru-RU" sz="700" b="1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Магистр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области мультимодального транспорта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логистики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8A440-5EC0-4730-AECC-F1B879B9663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" name="Picture 9" descr="Logo_MTML_Viol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39" y="322263"/>
            <a:ext cx="773113" cy="77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257175"/>
            <a:ext cx="8448675" cy="482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j-cs"/>
              </a:rPr>
              <a:t>Консорциум проекта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+mj-cs"/>
              </a:rPr>
              <a:t>MTML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ru-RU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932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E5F9F-2A34-4B78-ACA1-E2A4EBF64F61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9432" y="1124040"/>
          <a:ext cx="8277368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264"/>
                <a:gridCol w="4763068"/>
                <a:gridCol w="2122017"/>
                <a:gridCol w="86001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FR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Университет Валансьена</a:t>
                      </a:r>
                      <a:endParaRPr lang="en-US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Железнодорожный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Университет </a:t>
                      </a:r>
                      <a:r>
                        <a:rPr lang="ru-RU" dirty="0" err="1" smtClean="0">
                          <a:solidFill>
                            <a:srgbClr val="003399"/>
                          </a:solidFill>
                        </a:rPr>
                        <a:t>Дуйсбург-Эссен</a:t>
                      </a:r>
                      <a:endParaRPr lang="en-US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Морской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PL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Радомский технологически гуманитарный университет имени Казимира </a:t>
                      </a:r>
                      <a:r>
                        <a:rPr lang="ru-RU" dirty="0" err="1" smtClean="0">
                          <a:solidFill>
                            <a:srgbClr val="003399"/>
                          </a:solidFill>
                        </a:rPr>
                        <a:t>Пулаского</a:t>
                      </a:r>
                      <a:endParaRPr lang="en-US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Автомобильный транспорт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LV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Рижский технический университет</a:t>
                      </a:r>
                      <a:endParaRPr lang="en-US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Авиационный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UA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Днепропетровский национальный университет железнодорожного транспорта имени академика  В. Лазаряна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Железнодорожный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UA</a:t>
                      </a:r>
                      <a:endParaRPr lang="en-US" sz="1800" kern="1200" baseline="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Национальный авиационный университет</a:t>
                      </a:r>
                      <a:endParaRPr lang="en-US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Авиационный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UA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Житомирский государственный технологический университет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Автомобильный транспорт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UA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Одесский национальный морской университет</a:t>
                      </a:r>
                      <a:endParaRPr lang="ru-RU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3399"/>
                          </a:solidFill>
                        </a:rPr>
                        <a:t>Морской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</a:rPr>
                        <a:t> транспорт</a:t>
                      </a:r>
                      <a:endParaRPr lang="ru-RU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329" name="Picture 113"/>
          <p:cNvPicPr>
            <a:picLocks noChangeAspect="1" noChangeArrowheads="1"/>
          </p:cNvPicPr>
          <p:nvPr/>
        </p:nvPicPr>
        <p:blipFill>
          <a:blip r:embed="rId4"/>
          <a:srcRect t="32710" b="27928"/>
          <a:stretch>
            <a:fillRect/>
          </a:stretch>
        </p:blipFill>
        <p:spPr bwMode="auto">
          <a:xfrm>
            <a:off x="8004850" y="1085278"/>
            <a:ext cx="10572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0" name="Picture 114"/>
          <p:cNvPicPr>
            <a:picLocks noChangeAspect="1" noChangeArrowheads="1"/>
          </p:cNvPicPr>
          <p:nvPr/>
        </p:nvPicPr>
        <p:blipFill>
          <a:blip r:embed="rId5"/>
          <a:srcRect t="21538" b="20464"/>
          <a:stretch>
            <a:fillRect/>
          </a:stretch>
        </p:blipFill>
        <p:spPr bwMode="auto">
          <a:xfrm>
            <a:off x="7933413" y="1617871"/>
            <a:ext cx="11287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1" name="Picture 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2660" y="2336304"/>
            <a:ext cx="423519" cy="6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2" name="Picture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6438" y="3111692"/>
            <a:ext cx="105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3" name="Picture 1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0586" y="3948576"/>
            <a:ext cx="796947" cy="6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4" name="Picture 1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36866" y="4708478"/>
            <a:ext cx="659518" cy="5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5" name="Picture 1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5922" y="5317533"/>
            <a:ext cx="71411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6" name="Picture 1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78826" y="6057573"/>
            <a:ext cx="597553" cy="5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FDCB7-611D-40C0-8D58-CD043101C1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192088" y="996287"/>
            <a:ext cx="8951912" cy="57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Вписывается в политику ЕС:</a:t>
            </a:r>
          </a:p>
          <a:p>
            <a:pPr marL="363538" indent="360363"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</a:rPr>
              <a:t>создание интегрированного транспортного пространства в масштабах всей Европы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363538" indent="360363"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программа ЕС </a:t>
            </a:r>
            <a:r>
              <a:rPr lang="uk-UA" sz="2200" dirty="0" smtClean="0">
                <a:solidFill>
                  <a:srgbClr val="003399"/>
                </a:solidFill>
                <a:latin typeface="+mn-lt"/>
              </a:rPr>
              <a:t>«</a:t>
            </a:r>
            <a:r>
              <a:rPr lang="en-US" sz="2200" dirty="0" smtClean="0">
                <a:solidFill>
                  <a:srgbClr val="003399"/>
                </a:solidFill>
                <a:latin typeface="+mn-lt"/>
              </a:rPr>
              <a:t>Transport 2050 White Paper</a:t>
            </a:r>
            <a:r>
              <a:rPr lang="uk-UA" sz="2200" dirty="0" smtClean="0">
                <a:solidFill>
                  <a:srgbClr val="003399"/>
                </a:solidFill>
                <a:latin typeface="+mn-lt"/>
              </a:rPr>
              <a:t>».</a:t>
            </a:r>
            <a:endParaRPr lang="ru-RU" sz="50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Вписывается в политику Украины:</a:t>
            </a:r>
          </a:p>
          <a:p>
            <a:pPr marL="363538" indent="360363"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программа </a:t>
            </a:r>
            <a:r>
              <a:rPr lang="uk-UA" sz="2200" dirty="0" smtClean="0">
                <a:solidFill>
                  <a:srgbClr val="003399"/>
                </a:solidFill>
                <a:latin typeface="+mn-lt"/>
              </a:rPr>
              <a:t>«</a:t>
            </a:r>
            <a:r>
              <a:rPr lang="ru-RU" sz="2200" dirty="0" smtClean="0">
                <a:solidFill>
                  <a:srgbClr val="003399"/>
                </a:solidFill>
                <a:latin typeface="+mn-lt"/>
              </a:rPr>
              <a:t>Транспортная стратегия </a:t>
            </a:r>
            <a:r>
              <a:rPr lang="uk-UA" sz="2200" dirty="0" smtClean="0">
                <a:solidFill>
                  <a:srgbClr val="003399"/>
                </a:solidFill>
                <a:latin typeface="+mn-lt"/>
              </a:rPr>
              <a:t>2020»;</a:t>
            </a:r>
          </a:p>
          <a:p>
            <a:pPr marL="363538" indent="360363"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транспорт входит в перечень приоритетов в рамках программы </a:t>
            </a:r>
            <a:r>
              <a:rPr lang="ru-RU" sz="2200" dirty="0" err="1" smtClean="0">
                <a:solidFill>
                  <a:srgbClr val="003399"/>
                </a:solidFill>
                <a:latin typeface="+mn-lt"/>
              </a:rPr>
              <a:t>Erasmus</a:t>
            </a:r>
            <a:r>
              <a:rPr lang="ru-RU" sz="2200" dirty="0" smtClean="0">
                <a:solidFill>
                  <a:srgbClr val="003399"/>
                </a:solidFill>
                <a:latin typeface="+mn-lt"/>
              </a:rPr>
              <a:t> +;</a:t>
            </a:r>
          </a:p>
          <a:p>
            <a:pPr marL="363538" indent="360363">
              <a:spcBef>
                <a:spcPts val="0"/>
              </a:spcBef>
              <a:buFont typeface="Calibri" pitchFamily="34" charset="0"/>
              <a:buChar char="–"/>
              <a:defRPr/>
            </a:pP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увеличение конкурентоспособности украинской экономики посредством развития стабильной и эффективной транспортной системы, которая будет включать наилучшие европейские опыт и практику, что в свою очередь будет способствовать длительному экономическому росту, созданию возможностей для региональной торговли и постепенной интеграции в Трансъевропейскую транспортную сеть.</a:t>
            </a: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srgbClr val="003399"/>
                </a:solidFill>
                <a:cs typeface="Times New Roman" pitchFamily="18" charset="0"/>
              </a:rPr>
              <a:t>Разработка магистерской программы в области мультимодального транспорта и логистики.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2088" y="198438"/>
            <a:ext cx="8675687" cy="6000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Общие предпосылки</a:t>
            </a:r>
            <a:b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ru-RU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498475"/>
            <a:ext cx="102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190500"/>
            <a:ext cx="8291512" cy="53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+mj-cs"/>
              </a:rPr>
              <a:t>Цели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+mj-cs"/>
              </a:rPr>
              <a:t>проекта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+mj-cs"/>
              </a:rPr>
              <a:t>MTML</a:t>
            </a:r>
            <a:endParaRPr lang="fr-FR" sz="2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FDCB7-611D-40C0-8D58-CD043101C16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07988" y="1363663"/>
            <a:ext cx="85566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Адаптировать подготовку студентов 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транспортных 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вузов к возрастающим 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потребностям в области мультимодальных перевозок 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 соответствии с Болонскими принципами;</a:t>
            </a:r>
          </a:p>
          <a:p>
            <a:pPr marL="363538" indent="-3635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Разработать магистерскую программу по </a:t>
            </a:r>
            <a:r>
              <a:rPr lang="en-US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MTML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  - определить структуру и подготовить модули (</a:t>
            </a:r>
            <a:r>
              <a:rPr lang="en-US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ECTS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);</a:t>
            </a:r>
            <a:b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  - сформировать педагогические группы и повысить               квалификацию преподавателей;</a:t>
            </a:r>
            <a:b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  - провести </a:t>
            </a:r>
            <a:r>
              <a:rPr lang="ru-RU" sz="2200" dirty="0" err="1">
                <a:solidFill>
                  <a:srgbClr val="003399"/>
                </a:solidFill>
                <a:latin typeface="+mn-lt"/>
                <a:cs typeface="Times New Roman" pitchFamily="18" charset="0"/>
              </a:rPr>
              <a:t>пилотное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 обучение студентов (2 сессии в </a:t>
            </a:r>
            <a:r>
              <a:rPr lang="ru-RU" sz="2200" dirty="0" err="1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ДИИТе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и 2 сессии в 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НАУ);</a:t>
            </a:r>
            <a:endParaRPr lang="ru-RU" sz="220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363538" indent="-3635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Обеспечить продолжение обучения в 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Украине 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после реализации проекта, распространить результаты </a:t>
            </a:r>
            <a:r>
              <a:rPr lang="en-US" sz="2200" dirty="0" smtClean="0">
                <a:solidFill>
                  <a:srgbClr val="003399"/>
                </a:solidFill>
                <a:cs typeface="Times New Roman" pitchFamily="18" charset="0"/>
              </a:rPr>
              <a:t>MTML </a:t>
            </a:r>
            <a:r>
              <a:rPr lang="ru-RU" sz="2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других университетах и других странах.</a:t>
            </a:r>
            <a:endParaRPr lang="en-GB" sz="2200" kern="0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626</Words>
  <Application>Microsoft Macintosh PowerPoint</Application>
  <PresentationFormat>Экран (4:3)</PresentationFormat>
  <Paragraphs>146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Gavrilov Maxim</dc:creator>
  <cp:lastModifiedBy>erd</cp:lastModifiedBy>
  <cp:revision>77</cp:revision>
  <dcterms:created xsi:type="dcterms:W3CDTF">2013-05-29T18:24:57Z</dcterms:created>
  <dcterms:modified xsi:type="dcterms:W3CDTF">2017-05-30T09:30:55Z</dcterms:modified>
</cp:coreProperties>
</file>